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Lst>
  <p:notesMasterIdLst>
    <p:notesMasterId r:id="rId6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Lst>
  <p:sldSz cx="9144000" cy="5143500" type="screen16x9"/>
  <p:notesSz cx="697388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62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r>
              <a:rPr lang="en-US" sz="1800" b="0" strike="noStrike" spc="-1">
                <a:solidFill>
                  <a:schemeClr val="dk1"/>
                </a:solidFill>
                <a:latin typeface="Calibri"/>
              </a:rPr>
              <a:t>Click to move the slide</a:t>
            </a:r>
          </a:p>
        </p:txBody>
      </p:sp>
      <p:sp>
        <p:nvSpPr>
          <p:cNvPr id="64"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marL="216000" indent="-216000">
              <a:buNone/>
            </a:pPr>
            <a:r>
              <a:rPr lang="en-US" sz="2000" b="0" strike="noStrike" spc="-1">
                <a:solidFill>
                  <a:srgbClr val="000000"/>
                </a:solidFill>
                <a:latin typeface="Arial"/>
              </a:rPr>
              <a:t>Click to edit the notes format</a:t>
            </a:r>
          </a:p>
        </p:txBody>
      </p:sp>
      <p:sp>
        <p:nvSpPr>
          <p:cNvPr id="65"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66" name="PlaceHolder 4"/>
          <p:cNvSpPr>
            <a:spLocks noGrp="1"/>
          </p:cNvSpPr>
          <p:nvPr>
            <p:ph type="dt" idx="2"/>
          </p:nvPr>
        </p:nvSpPr>
        <p:spPr>
          <a:xfrm>
            <a:off x="4399200" y="0"/>
            <a:ext cx="3372840" cy="50256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67" name="PlaceHolder 5"/>
          <p:cNvSpPr>
            <a:spLocks noGrp="1"/>
          </p:cNvSpPr>
          <p:nvPr>
            <p:ph type="ftr" idx="3"/>
          </p:nvPr>
        </p:nvSpPr>
        <p:spPr>
          <a:xfrm>
            <a:off x="0" y="9555480"/>
            <a:ext cx="3372840" cy="50256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68" name="PlaceHolder 6"/>
          <p:cNvSpPr>
            <a:spLocks noGrp="1"/>
          </p:cNvSpPr>
          <p:nvPr>
            <p:ph type="sldNum" idx="4"/>
          </p:nvPr>
        </p:nvSpPr>
        <p:spPr>
          <a:xfrm>
            <a:off x="4399200" y="9555480"/>
            <a:ext cx="3372840" cy="50256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BC5EDBDA-7115-4E62-9EFF-F490D91492D3}" type="slidenum">
              <a:rPr lang="en-US" sz="1400" b="0" strike="noStrike" spc="-1">
                <a:solidFill>
                  <a:srgbClr val="000000"/>
                </a:solidFill>
                <a:latin typeface="Times New Roman"/>
              </a:rPr>
              <a:t>‹#›</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ceHolder 1"/>
          <p:cNvSpPr>
            <a:spLocks noGrp="1" noRot="1" noChangeAspect="1"/>
          </p:cNvSpPr>
          <p:nvPr>
            <p:ph type="sldImg"/>
          </p:nvPr>
        </p:nvSpPr>
        <p:spPr>
          <a:xfrm>
            <a:off x="409680" y="693720"/>
            <a:ext cx="6154200" cy="3462120"/>
          </a:xfrm>
          <a:prstGeom prst="rect">
            <a:avLst/>
          </a:prstGeom>
          <a:ln w="0">
            <a:noFill/>
          </a:ln>
        </p:spPr>
      </p:sp>
      <p:sp>
        <p:nvSpPr>
          <p:cNvPr id="200" name="PlaceHolder 2"/>
          <p:cNvSpPr>
            <a:spLocks noGrp="1"/>
          </p:cNvSpPr>
          <p:nvPr>
            <p:ph type="body"/>
          </p:nvPr>
        </p:nvSpPr>
        <p:spPr>
          <a:xfrm>
            <a:off x="697320" y="4386960"/>
            <a:ext cx="5578920" cy="4155840"/>
          </a:xfrm>
          <a:prstGeom prst="rect">
            <a:avLst/>
          </a:prstGeom>
          <a:noFill/>
          <a:ln w="0">
            <a:noFill/>
          </a:ln>
        </p:spPr>
        <p:txBody>
          <a:bodyPr lIns="92520" tIns="46440" rIns="92520" bIns="46440" anchor="t">
            <a:noAutofit/>
          </a:bodyPr>
          <a:lstStyle/>
          <a:p>
            <a:pPr marL="216000" indent="-216000">
              <a:buNone/>
            </a:pPr>
            <a:endParaRPr lang="en-US" sz="1800" b="0" strike="noStrike" spc="-1">
              <a:solidFill>
                <a:srgbClr val="000000"/>
              </a:solidFill>
              <a:latin typeface="Arial"/>
            </a:endParaRPr>
          </a:p>
        </p:txBody>
      </p:sp>
      <p:sp>
        <p:nvSpPr>
          <p:cNvPr id="201" name="PlaceHolder 3"/>
          <p:cNvSpPr>
            <a:spLocks noGrp="1"/>
          </p:cNvSpPr>
          <p:nvPr>
            <p:ph type="sldNum" idx="5"/>
          </p:nvPr>
        </p:nvSpPr>
        <p:spPr>
          <a:xfrm>
            <a:off x="3950280" y="8772840"/>
            <a:ext cx="3021480" cy="461520"/>
          </a:xfrm>
          <a:prstGeom prst="rect">
            <a:avLst/>
          </a:prstGeom>
          <a:noFill/>
          <a:ln w="0">
            <a:noFill/>
          </a:ln>
        </p:spPr>
        <p:txBody>
          <a:bodyPr lIns="92520" tIns="46440" rIns="92520" bIns="46440" anchor="b">
            <a:noAutofit/>
          </a:bodyPr>
          <a:lstStyle>
            <a:lvl1pPr indent="0" algn="r" defTabSz="914400">
              <a:lnSpc>
                <a:spcPct val="100000"/>
              </a:lnSpc>
              <a:buNone/>
              <a:defRPr lang="en-US" sz="1200" b="0" strike="noStrike" spc="-1">
                <a:solidFill>
                  <a:schemeClr val="dk1"/>
                </a:solidFill>
                <a:latin typeface="+mn-lt"/>
                <a:ea typeface="+mn-ea"/>
              </a:defRPr>
            </a:lvl1pPr>
          </a:lstStyle>
          <a:p>
            <a:pPr indent="0" algn="r" defTabSz="914400">
              <a:lnSpc>
                <a:spcPct val="100000"/>
              </a:lnSpc>
              <a:buNone/>
            </a:pPr>
            <a:fld id="{591B035F-9152-440F-86B3-1AADB9F94310}" type="slidenum">
              <a:rPr lang="en-US" sz="1200" b="0" strike="noStrike" spc="-1">
                <a:solidFill>
                  <a:schemeClr val="dk1"/>
                </a:solidFill>
                <a:latin typeface="+mn-lt"/>
                <a:ea typeface="+mn-ea"/>
              </a:rPr>
              <a:t>1</a:t>
            </a:fld>
            <a:endParaRPr lang="en-US"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ection Divider 1">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itle + Conten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Section Divider 1">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Content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Section Divider 1">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Intro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 Columns">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Right Highligh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Right Highligh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Dark BG (Grey)">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1.xml"/><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w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wmf"/><Relationship Id="rId5" Type="http://schemas.microsoft.com/office/2007/relationships/hdphoto" Target="../media/hdphoto1.wdp"/><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2.w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 name="Slide Number Placeholder 2"/>
          <p:cNvSpPr/>
          <p:nvPr/>
        </p:nvSpPr>
        <p:spPr>
          <a:xfrm>
            <a:off x="8652960" y="4767120"/>
            <a:ext cx="435960" cy="37584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457200">
              <a:lnSpc>
                <a:spcPct val="100000"/>
              </a:lnSpc>
            </a:pPr>
            <a:fld id="{8575D9BA-EC02-42FD-885A-BA4A94D2B30C}" type="slidenum">
              <a:rPr lang="en-US" sz="800" b="1" strike="noStrike" spc="-1">
                <a:solidFill>
                  <a:srgbClr val="BFBFBF"/>
                </a:solidFill>
                <a:latin typeface="Avenir Next Regular"/>
              </a:rPr>
              <a:t>‹#›</a:t>
            </a:fld>
            <a:endParaRPr lang="en-US" sz="800" b="0" strike="noStrike" spc="-1">
              <a:solidFill>
                <a:srgbClr val="000000"/>
              </a:solidFill>
              <a:latin typeface="Arial"/>
            </a:endParaRPr>
          </a:p>
        </p:txBody>
      </p:sp>
      <p:sp>
        <p:nvSpPr>
          <p:cNvPr id="8" name="Rectangle 6"/>
          <p:cNvSpPr/>
          <p:nvPr/>
        </p:nvSpPr>
        <p:spPr>
          <a:xfrm>
            <a:off x="0" y="0"/>
            <a:ext cx="9143640" cy="5143320"/>
          </a:xfrm>
          <a:prstGeom prst="rect">
            <a:avLst/>
          </a:prstGeom>
          <a:solidFill>
            <a:schemeClr val="tx1">
              <a:alpha val="53000"/>
            </a:schemeClr>
          </a:soli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2" name="PlaceHolder 1"/>
          <p:cNvSpPr>
            <a:spLocks noGrp="1"/>
          </p:cNvSpPr>
          <p:nvPr>
            <p:ph type="title"/>
          </p:nvPr>
        </p:nvSpPr>
        <p:spPr>
          <a:xfrm>
            <a:off x="355320" y="1769760"/>
            <a:ext cx="8407080" cy="2527920"/>
          </a:xfrm>
          <a:prstGeom prst="rect">
            <a:avLst/>
          </a:prstGeom>
          <a:noFill/>
          <a:ln w="0">
            <a:noFill/>
          </a:ln>
          <a:effectLst>
            <a:outerShdw blurRad="289080" dist="37674" dir="2700000" rotWithShape="0">
              <a:srgbClr val="000000">
                <a:alpha val="36000"/>
              </a:srgbClr>
            </a:outerShdw>
          </a:effectLst>
        </p:spPr>
        <p:txBody>
          <a:bodyPr lIns="90000" tIns="45000" rIns="90000" bIns="45000" anchor="t">
            <a:noAutofit/>
          </a:bodyPr>
          <a:lstStyle/>
          <a:p>
            <a:pPr indent="0" defTabSz="457200">
              <a:lnSpc>
                <a:spcPct val="90000"/>
              </a:lnSpc>
              <a:buNone/>
            </a:pPr>
            <a:r>
              <a:rPr lang="en-US" sz="5000" b="1" strike="noStrike" cap="all" spc="-1">
                <a:solidFill>
                  <a:schemeClr val="lt1"/>
                </a:solidFill>
                <a:latin typeface="Avenir Next"/>
              </a:rPr>
              <a:t>SECTION TITLE </a:t>
            </a:r>
            <a:br>
              <a:rPr sz="5000"/>
            </a:br>
            <a:r>
              <a:rPr lang="en-US" sz="5000" b="1" strike="noStrike" cap="all" spc="-1">
                <a:solidFill>
                  <a:schemeClr val="lt1"/>
                </a:solidFill>
                <a:latin typeface="Avenir Next"/>
              </a:rPr>
              <a:t>GOES HERE</a:t>
            </a:r>
            <a:endParaRPr lang="en-US" sz="5000" b="0" strike="noStrike" spc="-1">
              <a:solidFill>
                <a:schemeClr val="dk1"/>
              </a:solidFill>
              <a:latin typeface="Calibri"/>
            </a:endParaRPr>
          </a:p>
        </p:txBody>
      </p:sp>
      <p:sp>
        <p:nvSpPr>
          <p:cNvPr id="3" name="PlaceHolder 2"/>
          <p:cNvSpPr>
            <a:spLocks noGrp="1"/>
          </p:cNvSpPr>
          <p:nvPr>
            <p:ph type="body"/>
          </p:nvPr>
        </p:nvSpPr>
        <p:spPr>
          <a:xfrm>
            <a:off x="355320" y="1455480"/>
            <a:ext cx="8407080" cy="313920"/>
          </a:xfrm>
          <a:prstGeom prst="rect">
            <a:avLst/>
          </a:prstGeom>
          <a:noFill/>
          <a:ln w="0">
            <a:noFill/>
          </a:ln>
        </p:spPr>
        <p:txBody>
          <a:bodyPr lIns="90000" tIns="45000" rIns="90000" bIns="45000" anchor="ctr">
            <a:noAutofit/>
          </a:bodyPr>
          <a:lstStyle/>
          <a:p>
            <a:pPr indent="0" defTabSz="457200">
              <a:lnSpc>
                <a:spcPct val="100000"/>
              </a:lnSpc>
              <a:spcBef>
                <a:spcPts val="479"/>
              </a:spcBef>
              <a:buNone/>
              <a:tabLst>
                <a:tab pos="0" algn="l"/>
              </a:tabLst>
            </a:pPr>
            <a:r>
              <a:rPr lang="en-US" sz="2400" b="0" strike="noStrike" spc="-1">
                <a:solidFill>
                  <a:srgbClr val="F29A31"/>
                </a:solidFill>
                <a:latin typeface="Avenir Next"/>
              </a:rPr>
              <a:t>OPTIONAL INTRO LINE HERE</a:t>
            </a:r>
            <a:endParaRPr lang="en-US" sz="2400" b="0" strike="noStrike" spc="-1">
              <a:solidFill>
                <a:schemeClr val="lt1"/>
              </a:solidFill>
              <a:latin typeface="Avenir Medium"/>
            </a:endParaRPr>
          </a:p>
        </p:txBody>
      </p:sp>
      <p:pic>
        <p:nvPicPr>
          <p:cNvPr id="4" name="Picture 7" descr="synacor-logo-2016 3.eps"/>
          <p:cNvPicPr/>
          <p:nvPr/>
        </p:nvPicPr>
        <p:blipFill>
          <a:blip r:embed="rId4"/>
          <a:stretch/>
        </p:blipFill>
        <p:spPr>
          <a:xfrm>
            <a:off x="7061040" y="4424760"/>
            <a:ext cx="1676160" cy="342000"/>
          </a:xfrm>
          <a:prstGeom prst="rect">
            <a:avLst/>
          </a:prstGeom>
          <a:ln w="0">
            <a:noFill/>
          </a:ln>
        </p:spPr>
      </p:pic>
      <p:sp>
        <p:nvSpPr>
          <p:cNvPr id="5" name="PlaceHolder 3"/>
          <p:cNvSpPr>
            <a:spLocks noGrp="1"/>
          </p:cNvSpPr>
          <p:nvPr>
            <p:ph type="body"/>
          </p:nvPr>
        </p:nvSpPr>
        <p:spPr>
          <a:xfrm>
            <a:off x="355680" y="4338000"/>
            <a:ext cx="4409280" cy="425880"/>
          </a:xfrm>
          <a:prstGeom prst="rect">
            <a:avLst/>
          </a:prstGeom>
          <a:noFill/>
          <a:ln w="0">
            <a:noFill/>
          </a:ln>
        </p:spPr>
        <p:txBody>
          <a:bodyPr lIns="91440" tIns="45720" rIns="91440" bIns="45720" anchor="t">
            <a:noAutofit/>
          </a:bodyPr>
          <a:lstStyle/>
          <a:p>
            <a:pPr indent="0" defTabSz="457200">
              <a:lnSpc>
                <a:spcPct val="100000"/>
              </a:lnSpc>
              <a:spcBef>
                <a:spcPts val="479"/>
              </a:spcBef>
              <a:buNone/>
              <a:tabLst>
                <a:tab pos="0" algn="l"/>
              </a:tabLst>
            </a:pPr>
            <a:r>
              <a:rPr lang="en-US" sz="2400" b="0" strike="noStrike" spc="-151">
                <a:solidFill>
                  <a:srgbClr val="6E7687"/>
                </a:solidFill>
                <a:latin typeface="Helvetica Light"/>
              </a:rPr>
              <a:t>Add Month and Year</a:t>
            </a:r>
            <a:endParaRPr lang="en-US" sz="2400" b="0" strike="noStrike" spc="-1">
              <a:solidFill>
                <a:schemeClr val="lt1"/>
              </a:solidFill>
              <a:latin typeface="Avenir Medium"/>
            </a:endParaRPr>
          </a:p>
        </p:txBody>
      </p:sp>
      <p:sp>
        <p:nvSpPr>
          <p:cNvPr id="6" name="Footer Placeholder 4"/>
          <p:cNvSpPr/>
          <p:nvPr/>
        </p:nvSpPr>
        <p:spPr>
          <a:xfrm>
            <a:off x="368640" y="4817160"/>
            <a:ext cx="4409280" cy="2736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pPr>
            <a:r>
              <a:rPr lang="en-US" sz="600" b="0" strike="noStrike" spc="-1">
                <a:solidFill>
                  <a:schemeClr val="lt1">
                    <a:lumMod val="85000"/>
                  </a:schemeClr>
                </a:solidFill>
                <a:latin typeface="Calibri"/>
              </a:rPr>
              <a:t>Contains proprietary and confidential information owned by Synacor, Inc. © / 2020 Synacor, Inc.</a:t>
            </a:r>
            <a:endParaRPr lang="en-US" sz="6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4" name="Slide Number Placeholder 2"/>
          <p:cNvSpPr/>
          <p:nvPr/>
        </p:nvSpPr>
        <p:spPr>
          <a:xfrm>
            <a:off x="8652960" y="4767120"/>
            <a:ext cx="435960" cy="37584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457200">
              <a:lnSpc>
                <a:spcPct val="100000"/>
              </a:lnSpc>
            </a:pPr>
            <a:fld id="{37FB141D-8917-4EEC-BC3E-15EDD20F424C}" type="slidenum">
              <a:rPr lang="en-US" sz="800" b="1" strike="noStrike" spc="-1">
                <a:solidFill>
                  <a:srgbClr val="BFBFBF"/>
                </a:solidFill>
                <a:latin typeface="Avenir Next Regular"/>
              </a:rPr>
              <a:t>‹#›</a:t>
            </a:fld>
            <a:endParaRPr lang="en-US" sz="800" b="0" strike="noStrike" spc="-1">
              <a:solidFill>
                <a:srgbClr val="000000"/>
              </a:solidFill>
              <a:latin typeface="Arial"/>
            </a:endParaRPr>
          </a:p>
        </p:txBody>
      </p:sp>
      <p:sp>
        <p:nvSpPr>
          <p:cNvPr id="55" name="PlaceHolder 1"/>
          <p:cNvSpPr>
            <a:spLocks noGrp="1"/>
          </p:cNvSpPr>
          <p:nvPr>
            <p:ph type="title"/>
          </p:nvPr>
        </p:nvSpPr>
        <p:spPr>
          <a:xfrm>
            <a:off x="117360" y="188280"/>
            <a:ext cx="8908560" cy="319320"/>
          </a:xfrm>
          <a:prstGeom prst="rect">
            <a:avLst/>
          </a:prstGeom>
          <a:noFill/>
          <a:ln w="0">
            <a:noFill/>
          </a:ln>
        </p:spPr>
        <p:txBody>
          <a:bodyPr lIns="90000" tIns="45000" rIns="90000" bIns="45000" anchor="t">
            <a:noAutofit/>
          </a:bodyPr>
          <a:lstStyle/>
          <a:p>
            <a:pPr indent="0" defTabSz="457200">
              <a:lnSpc>
                <a:spcPct val="100000"/>
              </a:lnSpc>
              <a:buNone/>
            </a:pPr>
            <a:r>
              <a:rPr lang="en-US" sz="2800" b="1" strike="noStrike" cap="all" spc="-1">
                <a:solidFill>
                  <a:srgbClr val="8C0E1D"/>
                </a:solidFill>
                <a:latin typeface="Avenir Next"/>
              </a:rPr>
              <a:t>Click to edit Master title style</a:t>
            </a:r>
            <a:endParaRPr lang="en-US" sz="2800" b="0" strike="noStrike" spc="-1">
              <a:solidFill>
                <a:schemeClr val="dk1"/>
              </a:solidFill>
              <a:latin typeface="Calibri"/>
            </a:endParaRPr>
          </a:p>
        </p:txBody>
      </p:sp>
      <p:sp>
        <p:nvSpPr>
          <p:cNvPr id="56" name="PlaceHolder 2"/>
          <p:cNvSpPr>
            <a:spLocks noGrp="1"/>
          </p:cNvSpPr>
          <p:nvPr>
            <p:ph type="body"/>
          </p:nvPr>
        </p:nvSpPr>
        <p:spPr>
          <a:xfrm>
            <a:off x="425520" y="694080"/>
            <a:ext cx="8381520" cy="4080960"/>
          </a:xfrm>
          <a:prstGeom prst="rect">
            <a:avLst/>
          </a:prstGeom>
          <a:noFill/>
          <a:ln w="0">
            <a:noFill/>
          </a:ln>
        </p:spPr>
        <p:txBody>
          <a:bodyPr lIns="90000" tIns="45000" rIns="90000" bIns="45000" anchor="t">
            <a:noAutofit/>
          </a:bodyPr>
          <a:lstStyle/>
          <a:p>
            <a:pPr indent="0" defTabSz="457200">
              <a:lnSpc>
                <a:spcPct val="100000"/>
              </a:lnSpc>
              <a:spcBef>
                <a:spcPts val="901"/>
              </a:spcBef>
              <a:buNone/>
              <a:tabLst>
                <a:tab pos="0" algn="l"/>
              </a:tabLst>
            </a:pPr>
            <a:r>
              <a:rPr lang="en-US" sz="1600" b="0" strike="noStrike" spc="-1">
                <a:solidFill>
                  <a:schemeClr val="lt1"/>
                </a:solidFill>
                <a:latin typeface="Avenir Medium"/>
              </a:rPr>
              <a:t>Click to edit Master text styles</a:t>
            </a:r>
          </a:p>
          <a:p>
            <a:pPr marL="457200" indent="0" defTabSz="457200">
              <a:lnSpc>
                <a:spcPct val="100000"/>
              </a:lnSpc>
              <a:spcBef>
                <a:spcPts val="601"/>
              </a:spcBef>
              <a:buNone/>
              <a:tabLst>
                <a:tab pos="0" algn="l"/>
              </a:tabLst>
            </a:pPr>
            <a:r>
              <a:rPr lang="en-US" sz="1400" b="0" strike="noStrike" spc="-1">
                <a:solidFill>
                  <a:schemeClr val="lt1"/>
                </a:solidFill>
                <a:latin typeface="Avenir Medium"/>
              </a:rPr>
              <a:t>Second level</a:t>
            </a:r>
          </a:p>
          <a:p>
            <a:pPr marL="914400" indent="0" defTabSz="457200">
              <a:lnSpc>
                <a:spcPct val="100000"/>
              </a:lnSpc>
              <a:spcBef>
                <a:spcPts val="451"/>
              </a:spcBef>
              <a:buNone/>
              <a:tabLst>
                <a:tab pos="0" algn="l"/>
              </a:tabLst>
            </a:pPr>
            <a:r>
              <a:rPr lang="en-US" sz="1200" b="0" strike="noStrike" spc="-1">
                <a:solidFill>
                  <a:schemeClr val="lt1"/>
                </a:solidFill>
                <a:latin typeface="Avenir Medium"/>
              </a:rPr>
              <a:t>Third level</a:t>
            </a:r>
          </a:p>
          <a:p>
            <a:pPr marL="1371600" indent="0" defTabSz="457200">
              <a:lnSpc>
                <a:spcPct val="100000"/>
              </a:lnSpc>
              <a:spcBef>
                <a:spcPts val="221"/>
              </a:spcBef>
              <a:buNone/>
              <a:tabLst>
                <a:tab pos="0" algn="l"/>
              </a:tabLst>
            </a:pPr>
            <a:r>
              <a:rPr lang="en-US" sz="1100" b="0" strike="noStrike" spc="-1">
                <a:solidFill>
                  <a:schemeClr val="lt1"/>
                </a:solidFill>
                <a:latin typeface="Avenir Medium"/>
              </a:rPr>
              <a:t>Fourth level</a:t>
            </a:r>
          </a:p>
          <a:p>
            <a:pPr marL="1828800" indent="0" defTabSz="457200">
              <a:lnSpc>
                <a:spcPct val="100000"/>
              </a:lnSpc>
              <a:spcBef>
                <a:spcPts val="221"/>
              </a:spcBef>
              <a:buNone/>
              <a:tabLst>
                <a:tab pos="0" algn="l"/>
              </a:tabLst>
            </a:pPr>
            <a:r>
              <a:rPr lang="en-US" sz="1100" b="0" strike="noStrike" spc="-1">
                <a:solidFill>
                  <a:schemeClr val="lt1"/>
                </a:solidFill>
                <a:latin typeface="Avenir Medium"/>
              </a:rPr>
              <a:t>Fifth level</a:t>
            </a:r>
          </a:p>
        </p:txBody>
      </p:sp>
      <p:sp>
        <p:nvSpPr>
          <p:cNvPr id="57" name="Date Placeholder 2"/>
          <p:cNvSpPr/>
          <p:nvPr/>
        </p:nvSpPr>
        <p:spPr>
          <a:xfrm>
            <a:off x="8739720" y="4982400"/>
            <a:ext cx="537480" cy="128520"/>
          </a:xfrm>
          <a:prstGeom prst="rect">
            <a:avLst/>
          </a:prstGeom>
          <a:noFill/>
          <a:ln w="9525">
            <a:noFill/>
          </a:ln>
        </p:spPr>
        <p:style>
          <a:lnRef idx="0">
            <a:scrgbClr r="0" g="0" b="0"/>
          </a:lnRef>
          <a:fillRef idx="0">
            <a:scrgbClr r="0" g="0" b="0"/>
          </a:fillRef>
          <a:effectRef idx="0">
            <a:scrgbClr r="0" g="0" b="0"/>
          </a:effectRef>
          <a:fontRef idx="minor"/>
        </p:style>
        <p:txBody>
          <a:bodyPr wrap="none" lIns="0" tIns="0" rIns="0" bIns="0" anchor="b">
            <a:spAutoFit/>
          </a:bodyPr>
          <a:lstStyle/>
          <a:p>
            <a:pPr algn="r" defTabSz="914400">
              <a:lnSpc>
                <a:spcPct val="90000"/>
              </a:lnSpc>
            </a:pPr>
            <a:fld id="{892022CF-D2E2-4867-B705-0E59D2686123}" type="slidenum">
              <a:rPr lang="en-US" sz="820" b="1" strike="noStrike" spc="-1">
                <a:solidFill>
                  <a:srgbClr val="333333"/>
                </a:solidFill>
                <a:latin typeface="Century Gothic"/>
              </a:rPr>
              <a:t>‹#›</a:t>
            </a:fld>
            <a:endParaRPr lang="en-US" sz="82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8" name="Slide Number Placeholder 2"/>
          <p:cNvSpPr/>
          <p:nvPr/>
        </p:nvSpPr>
        <p:spPr>
          <a:xfrm>
            <a:off x="8652960" y="4767120"/>
            <a:ext cx="435960" cy="37584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457200">
              <a:lnSpc>
                <a:spcPct val="100000"/>
              </a:lnSpc>
            </a:pPr>
            <a:fld id="{DA521580-5242-461C-97DC-7BF2E2313A56}" type="slidenum">
              <a:rPr lang="en-US" sz="800" b="1" strike="noStrike" spc="-1">
                <a:solidFill>
                  <a:srgbClr val="BFBFBF"/>
                </a:solidFill>
                <a:latin typeface="Avenir Next Regular"/>
              </a:rPr>
              <a:t>‹#›</a:t>
            </a:fld>
            <a:endParaRPr lang="en-US" sz="800" b="0" strike="noStrike" spc="-1">
              <a:solidFill>
                <a:srgbClr val="000000"/>
              </a:solidFill>
              <a:latin typeface="Arial"/>
            </a:endParaRPr>
          </a:p>
        </p:txBody>
      </p:sp>
      <p:sp>
        <p:nvSpPr>
          <p:cNvPr id="59" name="Rectangle 6"/>
          <p:cNvSpPr/>
          <p:nvPr/>
        </p:nvSpPr>
        <p:spPr>
          <a:xfrm>
            <a:off x="0" y="0"/>
            <a:ext cx="9143640" cy="5143320"/>
          </a:xfrm>
          <a:prstGeom prst="rect">
            <a:avLst/>
          </a:prstGeom>
          <a:solidFill>
            <a:schemeClr val="tx1">
              <a:alpha val="53000"/>
            </a:schemeClr>
          </a:soli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60" name="PlaceHolder 1"/>
          <p:cNvSpPr>
            <a:spLocks noGrp="1"/>
          </p:cNvSpPr>
          <p:nvPr>
            <p:ph type="title"/>
          </p:nvPr>
        </p:nvSpPr>
        <p:spPr>
          <a:xfrm>
            <a:off x="355320" y="1769760"/>
            <a:ext cx="8407080" cy="2717280"/>
          </a:xfrm>
          <a:prstGeom prst="rect">
            <a:avLst/>
          </a:prstGeom>
          <a:noFill/>
          <a:ln w="0">
            <a:noFill/>
          </a:ln>
          <a:effectLst>
            <a:outerShdw blurRad="289080" dist="37674" dir="2700000" rotWithShape="0">
              <a:srgbClr val="000000">
                <a:alpha val="36000"/>
              </a:srgbClr>
            </a:outerShdw>
          </a:effectLst>
        </p:spPr>
        <p:txBody>
          <a:bodyPr lIns="90000" tIns="45000" rIns="90000" bIns="45000" anchor="t">
            <a:noAutofit/>
          </a:bodyPr>
          <a:lstStyle/>
          <a:p>
            <a:pPr indent="0" defTabSz="457200">
              <a:lnSpc>
                <a:spcPct val="90000"/>
              </a:lnSpc>
              <a:buNone/>
            </a:pPr>
            <a:r>
              <a:rPr lang="en-US" sz="5000" b="1" strike="noStrike" cap="all" spc="-1">
                <a:solidFill>
                  <a:schemeClr val="lt1"/>
                </a:solidFill>
                <a:latin typeface="Avenir Next"/>
              </a:rPr>
              <a:t>SECTION TITLE </a:t>
            </a:r>
            <a:br>
              <a:rPr sz="5000"/>
            </a:br>
            <a:r>
              <a:rPr lang="en-US" sz="5000" b="1" strike="noStrike" cap="all" spc="-1">
                <a:solidFill>
                  <a:schemeClr val="lt1"/>
                </a:solidFill>
                <a:latin typeface="Avenir Next"/>
              </a:rPr>
              <a:t>GOES HERE</a:t>
            </a:r>
            <a:endParaRPr lang="en-US" sz="5000" b="0" strike="noStrike" spc="-1">
              <a:solidFill>
                <a:schemeClr val="dk1"/>
              </a:solidFill>
              <a:latin typeface="Calibri"/>
            </a:endParaRPr>
          </a:p>
        </p:txBody>
      </p:sp>
      <p:sp>
        <p:nvSpPr>
          <p:cNvPr id="61" name="PlaceHolder 2"/>
          <p:cNvSpPr>
            <a:spLocks noGrp="1"/>
          </p:cNvSpPr>
          <p:nvPr>
            <p:ph type="body"/>
          </p:nvPr>
        </p:nvSpPr>
        <p:spPr>
          <a:xfrm>
            <a:off x="355320" y="1455480"/>
            <a:ext cx="8407080" cy="313920"/>
          </a:xfrm>
          <a:prstGeom prst="rect">
            <a:avLst/>
          </a:prstGeom>
          <a:noFill/>
          <a:ln w="0">
            <a:noFill/>
          </a:ln>
        </p:spPr>
        <p:txBody>
          <a:bodyPr lIns="90000" tIns="45000" rIns="90000" bIns="45000" anchor="ctr">
            <a:noAutofit/>
          </a:bodyPr>
          <a:lstStyle/>
          <a:p>
            <a:pPr indent="0" defTabSz="457200">
              <a:lnSpc>
                <a:spcPct val="100000"/>
              </a:lnSpc>
              <a:spcBef>
                <a:spcPts val="479"/>
              </a:spcBef>
              <a:buNone/>
              <a:tabLst>
                <a:tab pos="0" algn="l"/>
              </a:tabLst>
            </a:pPr>
            <a:r>
              <a:rPr lang="en-US" sz="2400" b="0" strike="noStrike" spc="-1">
                <a:solidFill>
                  <a:srgbClr val="F29A31"/>
                </a:solidFill>
                <a:latin typeface="Avenir Next"/>
              </a:rPr>
              <a:t>OPTIONAL INTRO LINE HERE</a:t>
            </a:r>
            <a:endParaRPr lang="en-US" sz="2400" b="0" strike="noStrike" spc="-1">
              <a:solidFill>
                <a:schemeClr val="lt1"/>
              </a:solidFill>
              <a:latin typeface="Avenir Medium"/>
            </a:endParaRPr>
          </a:p>
        </p:txBody>
      </p:sp>
      <p:pic>
        <p:nvPicPr>
          <p:cNvPr id="62" name="Picture 7" descr="synacor-logo-2016 3.eps"/>
          <p:cNvPicPr/>
          <p:nvPr/>
        </p:nvPicPr>
        <p:blipFill>
          <a:blip r:embed="rId4"/>
          <a:stretch/>
        </p:blipFill>
        <p:spPr>
          <a:xfrm>
            <a:off x="7061040" y="4424760"/>
            <a:ext cx="1676160" cy="34200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 name="Slide Number Placeholder 2"/>
          <p:cNvSpPr/>
          <p:nvPr/>
        </p:nvSpPr>
        <p:spPr>
          <a:xfrm>
            <a:off x="8652960" y="4767120"/>
            <a:ext cx="435960" cy="37584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457200">
              <a:lnSpc>
                <a:spcPct val="100000"/>
              </a:lnSpc>
            </a:pPr>
            <a:fld id="{4965032B-87FD-4A76-A9EB-A01C8A91C58A}" type="slidenum">
              <a:rPr lang="en-US" sz="800" b="1" strike="noStrike" spc="-1">
                <a:solidFill>
                  <a:srgbClr val="BFBFBF"/>
                </a:solidFill>
                <a:latin typeface="Avenir Next Regular"/>
              </a:rPr>
              <a:t>‹#›</a:t>
            </a:fld>
            <a:endParaRPr lang="en-US" sz="800" b="0" strike="noStrike" spc="-1">
              <a:solidFill>
                <a:srgbClr val="000000"/>
              </a:solidFill>
              <a:latin typeface="Arial"/>
            </a:endParaRPr>
          </a:p>
        </p:txBody>
      </p:sp>
      <p:sp>
        <p:nvSpPr>
          <p:cNvPr id="8" name="PlaceHolder 1"/>
          <p:cNvSpPr>
            <a:spLocks noGrp="1"/>
          </p:cNvSpPr>
          <p:nvPr>
            <p:ph type="title"/>
          </p:nvPr>
        </p:nvSpPr>
        <p:spPr>
          <a:xfrm>
            <a:off x="457200" y="-357480"/>
            <a:ext cx="8229240" cy="1432440"/>
          </a:xfrm>
          <a:prstGeom prst="rect">
            <a:avLst/>
          </a:prstGeom>
          <a:noFill/>
          <a:ln w="9360">
            <a:noFill/>
          </a:ln>
        </p:spPr>
        <p:txBody>
          <a:bodyPr lIns="91440" tIns="45720" rIns="91440" bIns="45720" numCol="1" spcCol="0" anchor="ctr">
            <a:noAutofit/>
          </a:bodyPr>
          <a:lstStyle/>
          <a:p>
            <a:pPr indent="0" defTabSz="457200">
              <a:lnSpc>
                <a:spcPct val="100000"/>
              </a:lnSpc>
              <a:spcBef>
                <a:spcPts val="879"/>
              </a:spcBef>
              <a:buNone/>
            </a:pPr>
            <a:r>
              <a:rPr lang="en-US" sz="4400" b="1" strike="noStrike" cap="all" spc="-1">
                <a:solidFill>
                  <a:schemeClr val="accent2"/>
                </a:solidFill>
                <a:latin typeface="Avenir Next"/>
              </a:rPr>
              <a:t>Click to edit Master title style</a:t>
            </a:r>
            <a:endParaRPr lang="en-US" sz="4400" b="0" strike="noStrike" spc="-1">
              <a:solidFill>
                <a:schemeClr val="dk1"/>
              </a:solidFill>
              <a:latin typeface="Calibri"/>
            </a:endParaRPr>
          </a:p>
        </p:txBody>
      </p:sp>
      <p:sp>
        <p:nvSpPr>
          <p:cNvPr id="9" name="PlaceHolder 2"/>
          <p:cNvSpPr>
            <a:spLocks noGrp="1"/>
          </p:cNvSpPr>
          <p:nvPr>
            <p:ph type="body"/>
          </p:nvPr>
        </p:nvSpPr>
        <p:spPr>
          <a:xfrm>
            <a:off x="457200" y="858600"/>
            <a:ext cx="8229240" cy="3861000"/>
          </a:xfrm>
          <a:prstGeom prst="rect">
            <a:avLst/>
          </a:prstGeom>
          <a:noFill/>
          <a:ln w="0">
            <a:noFill/>
          </a:ln>
        </p:spPr>
        <p:txBody>
          <a:bodyPr lIns="90000" tIns="45000" rIns="90000" bIns="45000" anchor="t">
            <a:normAutofit/>
          </a:bodyPr>
          <a:lstStyle/>
          <a:p>
            <a:pPr indent="0" defTabSz="457200">
              <a:lnSpc>
                <a:spcPct val="100000"/>
              </a:lnSpc>
              <a:spcBef>
                <a:spcPts val="479"/>
              </a:spcBef>
              <a:buNone/>
              <a:tabLst>
                <a:tab pos="0" algn="l"/>
              </a:tabLst>
            </a:pPr>
            <a:r>
              <a:rPr lang="en-US" sz="2400" b="0" strike="noStrike" spc="-1">
                <a:solidFill>
                  <a:schemeClr val="lt1"/>
                </a:solidFill>
                <a:latin typeface="Avenir Medium"/>
              </a:rPr>
              <a:t>Click to edit Master text styles</a:t>
            </a:r>
          </a:p>
          <a:p>
            <a:pPr marL="457200" indent="0" defTabSz="457200">
              <a:lnSpc>
                <a:spcPct val="100000"/>
              </a:lnSpc>
              <a:spcBef>
                <a:spcPts val="400"/>
              </a:spcBef>
              <a:buNone/>
              <a:tabLst>
                <a:tab pos="0" algn="l"/>
              </a:tabLst>
            </a:pPr>
            <a:r>
              <a:rPr lang="en-US" sz="2000" b="0" strike="noStrike" spc="-1">
                <a:solidFill>
                  <a:schemeClr val="lt1"/>
                </a:solidFill>
                <a:latin typeface="Avenir Medium"/>
              </a:rPr>
              <a:t>Second level</a:t>
            </a:r>
          </a:p>
          <a:p>
            <a:pPr marL="914400" indent="0" defTabSz="457200">
              <a:lnSpc>
                <a:spcPct val="100000"/>
              </a:lnSpc>
              <a:spcBef>
                <a:spcPts val="281"/>
              </a:spcBef>
              <a:buNone/>
              <a:tabLst>
                <a:tab pos="0" algn="l"/>
              </a:tabLst>
            </a:pPr>
            <a:r>
              <a:rPr lang="en-US" sz="1400" b="0" strike="noStrike" spc="-1">
                <a:solidFill>
                  <a:schemeClr val="lt1"/>
                </a:solidFill>
                <a:latin typeface="Avenir Medium"/>
              </a:rPr>
              <a:t>Third level</a:t>
            </a:r>
          </a:p>
          <a:p>
            <a:pPr marL="1371600" indent="0" defTabSz="457200">
              <a:lnSpc>
                <a:spcPct val="100000"/>
              </a:lnSpc>
              <a:spcBef>
                <a:spcPts val="241"/>
              </a:spcBef>
              <a:buNone/>
              <a:tabLst>
                <a:tab pos="0" algn="l"/>
              </a:tabLst>
            </a:pPr>
            <a:r>
              <a:rPr lang="en-US" sz="1200" b="0" strike="noStrike" spc="-1">
                <a:solidFill>
                  <a:schemeClr val="lt1"/>
                </a:solidFill>
                <a:latin typeface="Avenir Medium"/>
              </a:rPr>
              <a:t>Fourth level</a:t>
            </a:r>
          </a:p>
          <a:p>
            <a:pPr marL="1828800" indent="0" defTabSz="457200">
              <a:lnSpc>
                <a:spcPct val="100000"/>
              </a:lnSpc>
              <a:spcBef>
                <a:spcPts val="221"/>
              </a:spcBef>
              <a:buNone/>
              <a:tabLst>
                <a:tab pos="0" algn="l"/>
              </a:tabLst>
            </a:pPr>
            <a:r>
              <a:rPr lang="en-US" sz="1100" b="0" strike="noStrike" spc="-1">
                <a:solidFill>
                  <a:schemeClr val="lt1"/>
                </a:solidFill>
                <a:latin typeface="Avenir Medium"/>
              </a:rPr>
              <a:t>Fifth level</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 name="Slide Number Placeholder 2"/>
          <p:cNvSpPr/>
          <p:nvPr/>
        </p:nvSpPr>
        <p:spPr>
          <a:xfrm>
            <a:off x="8652960" y="4767120"/>
            <a:ext cx="435960" cy="37584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457200">
              <a:lnSpc>
                <a:spcPct val="100000"/>
              </a:lnSpc>
            </a:pPr>
            <a:fld id="{CA944DFB-3F94-4B98-BADD-8E3FDC544FAF}" type="slidenum">
              <a:rPr lang="en-US" sz="800" b="1" strike="noStrike" spc="-1">
                <a:solidFill>
                  <a:srgbClr val="BFBFBF"/>
                </a:solidFill>
                <a:latin typeface="Avenir Next Regular"/>
              </a:rPr>
              <a:t>‹#›</a:t>
            </a:fld>
            <a:endParaRPr lang="en-US" sz="800" b="0" strike="noStrike" spc="-1">
              <a:solidFill>
                <a:srgbClr val="000000"/>
              </a:solidFill>
              <a:latin typeface="Arial"/>
            </a:endParaRPr>
          </a:p>
        </p:txBody>
      </p:sp>
      <p:sp>
        <p:nvSpPr>
          <p:cNvPr id="11" name="Rectangle 6"/>
          <p:cNvSpPr/>
          <p:nvPr/>
        </p:nvSpPr>
        <p:spPr>
          <a:xfrm>
            <a:off x="0" y="0"/>
            <a:ext cx="9143640" cy="5143320"/>
          </a:xfrm>
          <a:prstGeom prst="rect">
            <a:avLst/>
          </a:prstGeom>
          <a:solidFill>
            <a:schemeClr val="tx1">
              <a:alpha val="53000"/>
            </a:schemeClr>
          </a:soli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2" name="PlaceHolder 1"/>
          <p:cNvSpPr>
            <a:spLocks noGrp="1"/>
          </p:cNvSpPr>
          <p:nvPr>
            <p:ph type="title"/>
          </p:nvPr>
        </p:nvSpPr>
        <p:spPr>
          <a:xfrm>
            <a:off x="355320" y="1769760"/>
            <a:ext cx="8407080" cy="2717280"/>
          </a:xfrm>
          <a:prstGeom prst="rect">
            <a:avLst/>
          </a:prstGeom>
          <a:noFill/>
          <a:ln w="0">
            <a:noFill/>
          </a:ln>
          <a:effectLst>
            <a:outerShdw blurRad="289080" dist="37674" dir="2700000" rotWithShape="0">
              <a:srgbClr val="000000">
                <a:alpha val="36000"/>
              </a:srgbClr>
            </a:outerShdw>
          </a:effectLst>
        </p:spPr>
        <p:txBody>
          <a:bodyPr lIns="90000" tIns="45000" rIns="90000" bIns="45000" anchor="t">
            <a:noAutofit/>
          </a:bodyPr>
          <a:lstStyle/>
          <a:p>
            <a:pPr indent="0" defTabSz="457200">
              <a:lnSpc>
                <a:spcPct val="90000"/>
              </a:lnSpc>
              <a:buNone/>
            </a:pPr>
            <a:r>
              <a:rPr lang="en-US" sz="5000" b="1" strike="noStrike" cap="all" spc="-1">
                <a:solidFill>
                  <a:schemeClr val="lt1"/>
                </a:solidFill>
                <a:latin typeface="Avenir Next"/>
              </a:rPr>
              <a:t>SECTION TITLE </a:t>
            </a:r>
            <a:br>
              <a:rPr sz="5000"/>
            </a:br>
            <a:r>
              <a:rPr lang="en-US" sz="5000" b="1" strike="noStrike" cap="all" spc="-1">
                <a:solidFill>
                  <a:schemeClr val="lt1"/>
                </a:solidFill>
                <a:latin typeface="Avenir Next"/>
              </a:rPr>
              <a:t>GOES HERE</a:t>
            </a:r>
            <a:endParaRPr lang="en-US" sz="5000" b="0" strike="noStrike" spc="-1">
              <a:solidFill>
                <a:schemeClr val="dk1"/>
              </a:solidFill>
              <a:latin typeface="Calibri"/>
            </a:endParaRPr>
          </a:p>
        </p:txBody>
      </p:sp>
      <p:sp>
        <p:nvSpPr>
          <p:cNvPr id="13" name="PlaceHolder 2"/>
          <p:cNvSpPr>
            <a:spLocks noGrp="1"/>
          </p:cNvSpPr>
          <p:nvPr>
            <p:ph type="body"/>
          </p:nvPr>
        </p:nvSpPr>
        <p:spPr>
          <a:xfrm>
            <a:off x="355320" y="1455480"/>
            <a:ext cx="8407080" cy="313920"/>
          </a:xfrm>
          <a:prstGeom prst="rect">
            <a:avLst/>
          </a:prstGeom>
          <a:noFill/>
          <a:ln w="0">
            <a:noFill/>
          </a:ln>
        </p:spPr>
        <p:txBody>
          <a:bodyPr lIns="90000" tIns="45000" rIns="90000" bIns="45000" anchor="ctr">
            <a:noAutofit/>
          </a:bodyPr>
          <a:lstStyle/>
          <a:p>
            <a:pPr indent="0" defTabSz="457200">
              <a:lnSpc>
                <a:spcPct val="100000"/>
              </a:lnSpc>
              <a:spcBef>
                <a:spcPts val="479"/>
              </a:spcBef>
              <a:buNone/>
              <a:tabLst>
                <a:tab pos="0" algn="l"/>
              </a:tabLst>
            </a:pPr>
            <a:r>
              <a:rPr lang="en-US" sz="2400" b="0" strike="noStrike" spc="-1">
                <a:solidFill>
                  <a:srgbClr val="F29A31"/>
                </a:solidFill>
                <a:latin typeface="Avenir Next"/>
              </a:rPr>
              <a:t>OPTIONAL INTRO LINE HERE</a:t>
            </a:r>
            <a:endParaRPr lang="en-US" sz="2400" b="0" strike="noStrike" spc="-1">
              <a:solidFill>
                <a:schemeClr val="lt1"/>
              </a:solidFill>
              <a:latin typeface="Avenir Medium"/>
            </a:endParaRPr>
          </a:p>
        </p:txBody>
      </p:sp>
      <p:pic>
        <p:nvPicPr>
          <p:cNvPr id="14" name="Picture 7" descr="synacor-logo-2016 3.eps"/>
          <p:cNvPicPr/>
          <p:nvPr/>
        </p:nvPicPr>
        <p:blipFill>
          <a:blip r:embed="rId4"/>
          <a:stretch/>
        </p:blipFill>
        <p:spPr>
          <a:xfrm>
            <a:off x="7061040" y="4424760"/>
            <a:ext cx="1676160" cy="34200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5" name="Slide Number Placeholder 2"/>
          <p:cNvSpPr/>
          <p:nvPr/>
        </p:nvSpPr>
        <p:spPr>
          <a:xfrm>
            <a:off x="8652960" y="4767120"/>
            <a:ext cx="435960" cy="37584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457200">
              <a:lnSpc>
                <a:spcPct val="100000"/>
              </a:lnSpc>
            </a:pPr>
            <a:fld id="{47ACC11E-D24A-4F79-9654-B797E01D84F8}" type="slidenum">
              <a:rPr lang="en-US" sz="800" b="1" strike="noStrike" spc="-1">
                <a:solidFill>
                  <a:srgbClr val="BFBFBF"/>
                </a:solidFill>
                <a:latin typeface="Avenir Next Regular"/>
              </a:rPr>
              <a:t>‹#›</a:t>
            </a:fld>
            <a:endParaRPr lang="en-US" sz="800" b="0" strike="noStrike" spc="-1">
              <a:solidFill>
                <a:srgbClr val="FFFFFF"/>
              </a:solidFill>
              <a:latin typeface="Arial"/>
            </a:endParaRPr>
          </a:p>
        </p:txBody>
      </p:sp>
      <p:sp>
        <p:nvSpPr>
          <p:cNvPr id="16" name="Rectangle 14"/>
          <p:cNvSpPr/>
          <p:nvPr/>
        </p:nvSpPr>
        <p:spPr>
          <a:xfrm>
            <a:off x="0" y="0"/>
            <a:ext cx="9143640" cy="5143320"/>
          </a:xfrm>
          <a:prstGeom prst="rect">
            <a:avLst/>
          </a:prstGeom>
          <a:solidFill>
            <a:schemeClr val="tx1">
              <a:alpha val="53000"/>
            </a:schemeClr>
          </a:soli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7" name="PlaceHolder 1"/>
          <p:cNvSpPr>
            <a:spLocks noGrp="1"/>
          </p:cNvSpPr>
          <p:nvPr>
            <p:ph type="body"/>
          </p:nvPr>
        </p:nvSpPr>
        <p:spPr>
          <a:xfrm>
            <a:off x="355680" y="1306800"/>
            <a:ext cx="8407080" cy="334800"/>
          </a:xfrm>
          <a:prstGeom prst="rect">
            <a:avLst/>
          </a:prstGeom>
          <a:noFill/>
          <a:ln w="0">
            <a:noFill/>
          </a:ln>
        </p:spPr>
        <p:txBody>
          <a:bodyPr lIns="91440" tIns="45720" rIns="91440" bIns="45720" anchor="ctr">
            <a:noAutofit/>
          </a:bodyPr>
          <a:lstStyle/>
          <a:p>
            <a:pPr indent="0" defTabSz="457200">
              <a:lnSpc>
                <a:spcPct val="100000"/>
              </a:lnSpc>
              <a:spcBef>
                <a:spcPts val="479"/>
              </a:spcBef>
              <a:buNone/>
              <a:tabLst>
                <a:tab pos="0" algn="l"/>
              </a:tabLst>
            </a:pPr>
            <a:r>
              <a:rPr lang="en-US" sz="2400" b="0" strike="noStrike" spc="-151">
                <a:solidFill>
                  <a:srgbClr val="2E999E"/>
                </a:solidFill>
                <a:latin typeface="Helvetica Light"/>
              </a:rPr>
              <a:t>1 LINE INTRO i.e. SYNACOR, YOUR PARTNER FOR</a:t>
            </a:r>
            <a:endParaRPr lang="en-US" sz="2400" b="0" strike="noStrike" spc="-1">
              <a:solidFill>
                <a:schemeClr val="lt1"/>
              </a:solidFill>
              <a:latin typeface="Avenir Medium"/>
            </a:endParaRPr>
          </a:p>
        </p:txBody>
      </p:sp>
      <p:sp>
        <p:nvSpPr>
          <p:cNvPr id="18" name="PlaceHolder 2"/>
          <p:cNvSpPr>
            <a:spLocks noGrp="1"/>
          </p:cNvSpPr>
          <p:nvPr>
            <p:ph type="body"/>
          </p:nvPr>
        </p:nvSpPr>
        <p:spPr>
          <a:xfrm>
            <a:off x="355680" y="4338000"/>
            <a:ext cx="4409280" cy="425880"/>
          </a:xfrm>
          <a:prstGeom prst="rect">
            <a:avLst/>
          </a:prstGeom>
          <a:noFill/>
          <a:ln w="0">
            <a:noFill/>
          </a:ln>
        </p:spPr>
        <p:txBody>
          <a:bodyPr lIns="91440" tIns="45720" rIns="91440" bIns="45720" anchor="t">
            <a:noAutofit/>
          </a:bodyPr>
          <a:lstStyle/>
          <a:p>
            <a:pPr indent="0" defTabSz="457200">
              <a:lnSpc>
                <a:spcPct val="100000"/>
              </a:lnSpc>
              <a:spcBef>
                <a:spcPts val="479"/>
              </a:spcBef>
              <a:buNone/>
              <a:tabLst>
                <a:tab pos="0" algn="l"/>
              </a:tabLst>
            </a:pPr>
            <a:r>
              <a:rPr lang="en-US" sz="2400" b="0" strike="noStrike" spc="-151">
                <a:solidFill>
                  <a:srgbClr val="6E7687"/>
                </a:solidFill>
                <a:latin typeface="Helvetica Light"/>
              </a:rPr>
              <a:t>Add Month and Year</a:t>
            </a:r>
            <a:endParaRPr lang="en-US" sz="2400" b="0" strike="noStrike" spc="-1">
              <a:solidFill>
                <a:schemeClr val="lt1"/>
              </a:solidFill>
              <a:latin typeface="Avenir Medium"/>
            </a:endParaRPr>
          </a:p>
        </p:txBody>
      </p:sp>
      <p:sp>
        <p:nvSpPr>
          <p:cNvPr id="19" name="PlaceHolder 3"/>
          <p:cNvSpPr>
            <a:spLocks noGrp="1"/>
          </p:cNvSpPr>
          <p:nvPr>
            <p:ph type="ftr" idx="1"/>
          </p:nvPr>
        </p:nvSpPr>
        <p:spPr>
          <a:xfrm>
            <a:off x="355320" y="4767120"/>
            <a:ext cx="4409280" cy="375840"/>
          </a:xfrm>
          <a:prstGeom prst="rect">
            <a:avLst/>
          </a:prstGeom>
          <a:noFill/>
          <a:ln w="0">
            <a:noFill/>
          </a:ln>
        </p:spPr>
        <p:txBody>
          <a:bodyPr lIns="91440" tIns="45720" rIns="91440" bIns="45720" anchor="ctr">
            <a:noAutofit/>
          </a:bodyPr>
          <a:lstStyle>
            <a:lvl1pPr indent="0" algn="ctr">
              <a:buNone/>
              <a:defRPr lang="en-US" sz="1400" b="0" strike="noStrike" spc="-1">
                <a:solidFill>
                  <a:srgbClr val="FFFFFF"/>
                </a:solidFill>
                <a:latin typeface="Times New Roman"/>
              </a:defRPr>
            </a:lvl1pPr>
          </a:lstStyle>
          <a:p>
            <a:pPr indent="0" algn="ctr">
              <a:buNone/>
            </a:pPr>
            <a:r>
              <a:rPr lang="en-US" sz="1400" b="0" strike="noStrike" spc="-1">
                <a:solidFill>
                  <a:srgbClr val="FFFFFF"/>
                </a:solidFill>
                <a:latin typeface="Times New Roman"/>
              </a:rPr>
              <a:t>&lt;footer&gt;</a:t>
            </a:r>
          </a:p>
        </p:txBody>
      </p:sp>
      <p:sp>
        <p:nvSpPr>
          <p:cNvPr id="20" name="PlaceHolder 4"/>
          <p:cNvSpPr>
            <a:spLocks noGrp="1"/>
          </p:cNvSpPr>
          <p:nvPr>
            <p:ph type="title"/>
          </p:nvPr>
        </p:nvSpPr>
        <p:spPr>
          <a:xfrm>
            <a:off x="355320" y="1651320"/>
            <a:ext cx="8407080" cy="2686320"/>
          </a:xfrm>
          <a:prstGeom prst="rect">
            <a:avLst/>
          </a:prstGeom>
          <a:noFill/>
          <a:ln w="0">
            <a:noFill/>
          </a:ln>
          <a:effectLst>
            <a:outerShdw blurRad="289080" dist="37674" dir="2700000" rotWithShape="0">
              <a:srgbClr val="000000">
                <a:alpha val="36000"/>
              </a:srgbClr>
            </a:outerShdw>
          </a:effectLst>
        </p:spPr>
        <p:txBody>
          <a:bodyPr lIns="91440" tIns="45720" rIns="91440" bIns="45720" anchor="t">
            <a:noAutofit/>
          </a:bodyPr>
          <a:lstStyle/>
          <a:p>
            <a:pPr indent="0" defTabSz="457200">
              <a:lnSpc>
                <a:spcPct val="90000"/>
              </a:lnSpc>
              <a:buNone/>
            </a:pPr>
            <a:r>
              <a:rPr lang="en-US" sz="6200" b="1" strike="noStrike" cap="all" spc="-1">
                <a:solidFill>
                  <a:schemeClr val="lt1"/>
                </a:solidFill>
                <a:latin typeface="Avenir Next"/>
              </a:rPr>
              <a:t>TITLE NO LONGER THAN 2 LINES</a:t>
            </a:r>
            <a:endParaRPr lang="en-US" sz="6200" b="0" strike="noStrike" spc="-1">
              <a:solidFill>
                <a:schemeClr val="dk1"/>
              </a:solidFill>
              <a:latin typeface="Calibri"/>
            </a:endParaRPr>
          </a:p>
        </p:txBody>
      </p:sp>
      <p:pic>
        <p:nvPicPr>
          <p:cNvPr id="21" name="Picture 20" descr="free-vector-nasdaq-logo_090633_Nasdaq_logo.png"/>
          <p:cNvPicPr/>
          <p:nvPr/>
        </p:nvPicPr>
        <p:blipFill>
          <a:blip r:embed="rId4">
            <a:alphaModFix amt="51000"/>
            <a:extLst>
              <a:ext uri="{BEBA8EAE-BF5A-486C-A8C5-ECC9F3942E4B}">
                <a14:imgProps xmlns:a14="http://schemas.microsoft.com/office/drawing/2010/main">
                  <a14:imgLayer r:embed="rId5">
                    <a14:imgEffect>
                      <a14:artisticPhotocopy/>
                    </a14:imgEffect>
                  </a14:imgLayer>
                </a14:imgProps>
              </a:ext>
            </a:extLst>
          </a:blip>
          <a:stretch/>
        </p:blipFill>
        <p:spPr>
          <a:xfrm>
            <a:off x="6005520" y="4889520"/>
            <a:ext cx="531720" cy="95040"/>
          </a:xfrm>
          <a:prstGeom prst="rect">
            <a:avLst/>
          </a:prstGeom>
          <a:ln w="0">
            <a:noFill/>
          </a:ln>
        </p:spPr>
      </p:pic>
      <p:sp>
        <p:nvSpPr>
          <p:cNvPr id="22" name="Footer Placeholder 4"/>
          <p:cNvSpPr/>
          <p:nvPr/>
        </p:nvSpPr>
        <p:spPr>
          <a:xfrm>
            <a:off x="6486840" y="4775760"/>
            <a:ext cx="482400" cy="37584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457200">
              <a:lnSpc>
                <a:spcPct val="100000"/>
              </a:lnSpc>
            </a:pPr>
            <a:r>
              <a:rPr lang="en-US" sz="1200" b="1" strike="noStrike" spc="-1" baseline="30000">
                <a:solidFill>
                  <a:schemeClr val="lt1">
                    <a:lumMod val="75000"/>
                  </a:schemeClr>
                </a:solidFill>
                <a:latin typeface="Avenir Next Regular"/>
              </a:rPr>
              <a:t>SYNC</a:t>
            </a:r>
            <a:endParaRPr lang="en-US" sz="1200" b="0" strike="noStrike" spc="-1">
              <a:solidFill>
                <a:srgbClr val="FFFFFF"/>
              </a:solidFill>
              <a:latin typeface="Arial"/>
            </a:endParaRPr>
          </a:p>
        </p:txBody>
      </p:sp>
      <p:pic>
        <p:nvPicPr>
          <p:cNvPr id="23" name="Picture 9" descr="synacor-logo-2016 3.eps"/>
          <p:cNvPicPr/>
          <p:nvPr/>
        </p:nvPicPr>
        <p:blipFill>
          <a:blip r:embed="rId6"/>
          <a:stretch/>
        </p:blipFill>
        <p:spPr>
          <a:xfrm>
            <a:off x="7061040" y="4424760"/>
            <a:ext cx="1676160" cy="342000"/>
          </a:xfrm>
          <a:prstGeom prst="rect">
            <a:avLst/>
          </a:prstGeom>
          <a:ln w="0">
            <a:noFill/>
          </a:ln>
        </p:spPr>
      </p:pic>
      <p:sp>
        <p:nvSpPr>
          <p:cNvPr id="24" name="Footer Placeholder 4"/>
          <p:cNvSpPr/>
          <p:nvPr/>
        </p:nvSpPr>
        <p:spPr>
          <a:xfrm>
            <a:off x="368640" y="4817160"/>
            <a:ext cx="4409280" cy="2736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pPr>
            <a:r>
              <a:rPr lang="en-US" sz="600" b="0" strike="noStrike" spc="-1">
                <a:solidFill>
                  <a:schemeClr val="lt1">
                    <a:lumMod val="50000"/>
                  </a:schemeClr>
                </a:solidFill>
                <a:latin typeface="Calibri"/>
              </a:rPr>
              <a:t>Contains proprietary and confidential information owned by Synacor, Inc. © / 2020 Synacor, Inc.</a:t>
            </a:r>
            <a:endParaRPr lang="en-US" sz="600" b="0" strike="noStrike" spc="-1">
              <a:solidFill>
                <a:srgbClr val="FFFFFF"/>
              </a:solidFill>
              <a:latin typeface="Arial"/>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5" name="Slide Number Placeholder 2"/>
          <p:cNvSpPr/>
          <p:nvPr/>
        </p:nvSpPr>
        <p:spPr>
          <a:xfrm>
            <a:off x="8652960" y="4767120"/>
            <a:ext cx="435960" cy="37584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457200">
              <a:lnSpc>
                <a:spcPct val="100000"/>
              </a:lnSpc>
            </a:pPr>
            <a:fld id="{2AA5D5A5-1D81-48B0-91BD-997EEC5562BA}" type="slidenum">
              <a:rPr lang="en-US" sz="800" b="1" strike="noStrike" spc="-1">
                <a:solidFill>
                  <a:srgbClr val="BFBFBF"/>
                </a:solidFill>
                <a:latin typeface="Avenir Next Regular"/>
              </a:rPr>
              <a:t>‹#›</a:t>
            </a:fld>
            <a:endParaRPr lang="en-US" sz="800" b="0" strike="noStrike" spc="-1">
              <a:solidFill>
                <a:srgbClr val="000000"/>
              </a:solidFill>
              <a:latin typeface="Arial"/>
            </a:endParaRPr>
          </a:p>
        </p:txBody>
      </p:sp>
      <p:sp>
        <p:nvSpPr>
          <p:cNvPr id="26" name="PlaceHolder 1"/>
          <p:cNvSpPr>
            <a:spLocks noGrp="1"/>
          </p:cNvSpPr>
          <p:nvPr>
            <p:ph type="title"/>
          </p:nvPr>
        </p:nvSpPr>
        <p:spPr>
          <a:xfrm>
            <a:off x="457200" y="205920"/>
            <a:ext cx="8229240" cy="375480"/>
          </a:xfrm>
          <a:prstGeom prst="rect">
            <a:avLst/>
          </a:prstGeom>
          <a:noFill/>
          <a:ln w="0">
            <a:noFill/>
          </a:ln>
        </p:spPr>
        <p:txBody>
          <a:bodyPr lIns="91440" tIns="45720" rIns="91440" bIns="45720" anchor="t">
            <a:normAutofit fontScale="93441"/>
          </a:bodyPr>
          <a:lstStyle/>
          <a:p>
            <a:pPr indent="0" defTabSz="457200">
              <a:lnSpc>
                <a:spcPct val="100000"/>
              </a:lnSpc>
              <a:buNone/>
            </a:pPr>
            <a:r>
              <a:rPr lang="en-US" sz="2000" b="1" strike="noStrike" cap="all" spc="-1">
                <a:solidFill>
                  <a:srgbClr val="6E7687"/>
                </a:solidFill>
                <a:latin typeface="Avenir Next"/>
              </a:rPr>
              <a:t>TITLE</a:t>
            </a:r>
            <a:endParaRPr lang="en-US" sz="2000" b="0" strike="noStrike" spc="-1">
              <a:solidFill>
                <a:schemeClr val="dk1"/>
              </a:solidFill>
              <a:latin typeface="Calibri"/>
            </a:endParaRPr>
          </a:p>
        </p:txBody>
      </p:sp>
      <p:sp>
        <p:nvSpPr>
          <p:cNvPr id="27" name="PlaceHolder 2"/>
          <p:cNvSpPr>
            <a:spLocks noGrp="1"/>
          </p:cNvSpPr>
          <p:nvPr>
            <p:ph type="body"/>
          </p:nvPr>
        </p:nvSpPr>
        <p:spPr>
          <a:xfrm>
            <a:off x="457200" y="747720"/>
            <a:ext cx="8229240" cy="3730680"/>
          </a:xfrm>
          <a:prstGeom prst="rect">
            <a:avLst/>
          </a:prstGeom>
          <a:noFill/>
          <a:ln w="0">
            <a:noFill/>
          </a:ln>
        </p:spPr>
        <p:txBody>
          <a:bodyPr lIns="91440" tIns="45720" rIns="91440" bIns="45720" anchor="t">
            <a:noAutofit/>
          </a:bodyPr>
          <a:lstStyle/>
          <a:p>
            <a:pPr marL="285840" indent="-285840" defTabSz="457200">
              <a:lnSpc>
                <a:spcPct val="100000"/>
              </a:lnSpc>
              <a:spcBef>
                <a:spcPts val="320"/>
              </a:spcBef>
              <a:buClr>
                <a:srgbClr val="000000"/>
              </a:buClr>
              <a:buFont typeface="Arial"/>
              <a:buChar char="•"/>
            </a:pPr>
            <a:r>
              <a:rPr lang="en-US" sz="1600" b="0" strike="noStrike" spc="-1">
                <a:solidFill>
                  <a:schemeClr val="dk1"/>
                </a:solidFill>
                <a:latin typeface="Avenir Next Regular"/>
              </a:rPr>
              <a:t>Click to edit Master text styles</a:t>
            </a:r>
            <a:endParaRPr lang="en-US" sz="1600" b="0" strike="noStrike" spc="-1">
              <a:solidFill>
                <a:schemeClr val="lt1"/>
              </a:solidFill>
              <a:latin typeface="Avenir Medium"/>
            </a:endParaRPr>
          </a:p>
          <a:p>
            <a:pPr marL="743040" lvl="1" indent="-285840" defTabSz="457200">
              <a:lnSpc>
                <a:spcPct val="100000"/>
              </a:lnSpc>
              <a:spcBef>
                <a:spcPts val="320"/>
              </a:spcBef>
              <a:buClr>
                <a:srgbClr val="000000"/>
              </a:buClr>
              <a:buFont typeface="Arial"/>
              <a:buChar char="•"/>
            </a:pPr>
            <a:r>
              <a:rPr lang="en-US" sz="1600" b="0" strike="noStrike" spc="-1">
                <a:solidFill>
                  <a:schemeClr val="dk1"/>
                </a:solidFill>
                <a:latin typeface="Avenir Next Regular"/>
              </a:rPr>
              <a:t>Second level</a:t>
            </a:r>
            <a:endParaRPr lang="en-US" sz="1600" b="0" strike="noStrike" spc="-1">
              <a:solidFill>
                <a:schemeClr val="lt1"/>
              </a:solidFill>
              <a:latin typeface="Avenir Medium"/>
            </a:endParaRPr>
          </a:p>
          <a:p>
            <a:pPr marL="1200240" lvl="2" indent="-285840" defTabSz="457200">
              <a:lnSpc>
                <a:spcPct val="100000"/>
              </a:lnSpc>
              <a:spcBef>
                <a:spcPts val="281"/>
              </a:spcBef>
              <a:buClr>
                <a:srgbClr val="000000"/>
              </a:buClr>
              <a:buFont typeface="Arial"/>
              <a:buChar char="•"/>
            </a:pPr>
            <a:r>
              <a:rPr lang="en-US" sz="1400" b="0" strike="noStrike" spc="-1">
                <a:solidFill>
                  <a:schemeClr val="dk1"/>
                </a:solidFill>
                <a:latin typeface="Avenir Next Regular"/>
              </a:rPr>
              <a:t>Third level</a:t>
            </a:r>
            <a:endParaRPr lang="en-US" sz="1400" b="0" strike="noStrike" spc="-1">
              <a:solidFill>
                <a:schemeClr val="lt1"/>
              </a:solidFill>
              <a:latin typeface="Avenir Medium"/>
            </a:endParaRPr>
          </a:p>
          <a:p>
            <a:pPr marL="1542960" lvl="3" indent="-171360" defTabSz="457200">
              <a:lnSpc>
                <a:spcPct val="100000"/>
              </a:lnSpc>
              <a:spcBef>
                <a:spcPts val="241"/>
              </a:spcBef>
              <a:buClr>
                <a:srgbClr val="000000"/>
              </a:buClr>
              <a:buFont typeface="Arial"/>
              <a:buChar char="•"/>
            </a:pPr>
            <a:r>
              <a:rPr lang="en-US" sz="1200" b="0" strike="noStrike" spc="-1">
                <a:solidFill>
                  <a:schemeClr val="dk1"/>
                </a:solidFill>
                <a:latin typeface="Avenir Next Regular"/>
              </a:rPr>
              <a:t>Fourth level</a:t>
            </a:r>
            <a:endParaRPr lang="en-US" sz="1200" b="0" strike="noStrike" spc="-1">
              <a:solidFill>
                <a:schemeClr val="lt1"/>
              </a:solidFill>
              <a:latin typeface="Avenir Medium"/>
            </a:endParaRPr>
          </a:p>
          <a:p>
            <a:pPr marL="2000160" lvl="4" indent="-171360" defTabSz="457200">
              <a:lnSpc>
                <a:spcPct val="100000"/>
              </a:lnSpc>
              <a:spcBef>
                <a:spcPts val="201"/>
              </a:spcBef>
              <a:buClr>
                <a:srgbClr val="000000"/>
              </a:buClr>
              <a:buFont typeface="Arial"/>
              <a:buChar char="•"/>
            </a:pPr>
            <a:r>
              <a:rPr lang="en-US" sz="1000" b="0" strike="noStrike" spc="-1">
                <a:solidFill>
                  <a:schemeClr val="dk1"/>
                </a:solidFill>
                <a:latin typeface="Avenir Next Regular"/>
              </a:rPr>
              <a:t>Fifth level</a:t>
            </a:r>
            <a:endParaRPr lang="en-US" sz="1000" b="0" strike="noStrike" spc="-1">
              <a:solidFill>
                <a:schemeClr val="lt1"/>
              </a:solidFill>
              <a:latin typeface="Avenir Medium"/>
            </a:endParaRPr>
          </a:p>
        </p:txBody>
      </p:sp>
      <p:pic>
        <p:nvPicPr>
          <p:cNvPr id="28" name="Picture 6"/>
          <p:cNvPicPr/>
          <p:nvPr/>
        </p:nvPicPr>
        <p:blipFill>
          <a:blip r:embed="rId3"/>
          <a:stretch/>
        </p:blipFill>
        <p:spPr>
          <a:xfrm>
            <a:off x="8071200" y="4829040"/>
            <a:ext cx="718920" cy="261720"/>
          </a:xfrm>
          <a:prstGeom prst="rect">
            <a:avLst/>
          </a:prstGeom>
          <a:ln w="0">
            <a:noFill/>
          </a:ln>
        </p:spPr>
      </p:pic>
      <p:sp>
        <p:nvSpPr>
          <p:cNvPr id="29" name="Footer Placeholder 4"/>
          <p:cNvSpPr/>
          <p:nvPr/>
        </p:nvSpPr>
        <p:spPr>
          <a:xfrm>
            <a:off x="368640" y="4817160"/>
            <a:ext cx="4409280" cy="2736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pPr>
            <a:r>
              <a:rPr lang="en-US" sz="600" b="0" strike="noStrike" spc="-1">
                <a:solidFill>
                  <a:schemeClr val="lt1">
                    <a:lumMod val="50000"/>
                  </a:schemeClr>
                </a:solidFill>
                <a:latin typeface="Calibri"/>
              </a:rPr>
              <a:t>Contains proprietary and confidential information owned by Synacor, Inc. © / 2020 Synacor, Inc.</a:t>
            </a:r>
            <a:endParaRPr lang="en-US" sz="6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0" name="Slide Number Placeholder 2"/>
          <p:cNvSpPr/>
          <p:nvPr/>
        </p:nvSpPr>
        <p:spPr>
          <a:xfrm>
            <a:off x="8652960" y="4767120"/>
            <a:ext cx="435960" cy="37584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457200">
              <a:lnSpc>
                <a:spcPct val="100000"/>
              </a:lnSpc>
            </a:pPr>
            <a:fld id="{B14190B2-A87A-4C2A-A6FC-EBCBFB5644AC}" type="slidenum">
              <a:rPr lang="en-US" sz="800" b="1" strike="noStrike" spc="-1">
                <a:solidFill>
                  <a:srgbClr val="BFBFBF"/>
                </a:solidFill>
                <a:latin typeface="Avenir Next Regular"/>
              </a:rPr>
              <a:t>‹#›</a:t>
            </a:fld>
            <a:endParaRPr lang="en-US" sz="800" b="0" strike="noStrike" spc="-1">
              <a:solidFill>
                <a:srgbClr val="000000"/>
              </a:solidFill>
              <a:latin typeface="Arial"/>
            </a:endParaRPr>
          </a:p>
        </p:txBody>
      </p:sp>
      <p:sp>
        <p:nvSpPr>
          <p:cNvPr id="31" name="PlaceHolder 1"/>
          <p:cNvSpPr>
            <a:spLocks noGrp="1"/>
          </p:cNvSpPr>
          <p:nvPr>
            <p:ph type="title"/>
          </p:nvPr>
        </p:nvSpPr>
        <p:spPr>
          <a:xfrm>
            <a:off x="457200" y="205920"/>
            <a:ext cx="8229240" cy="375480"/>
          </a:xfrm>
          <a:prstGeom prst="rect">
            <a:avLst/>
          </a:prstGeom>
          <a:noFill/>
          <a:ln w="0">
            <a:noFill/>
          </a:ln>
        </p:spPr>
        <p:txBody>
          <a:bodyPr lIns="91440" tIns="45720" rIns="91440" bIns="45720" anchor="t">
            <a:normAutofit fontScale="93441"/>
          </a:bodyPr>
          <a:lstStyle/>
          <a:p>
            <a:pPr indent="0" defTabSz="457200">
              <a:lnSpc>
                <a:spcPct val="100000"/>
              </a:lnSpc>
              <a:buNone/>
            </a:pPr>
            <a:r>
              <a:rPr lang="en-US" sz="2000" b="1" strike="noStrike" cap="all" spc="-1">
                <a:solidFill>
                  <a:srgbClr val="6E7687"/>
                </a:solidFill>
                <a:latin typeface="Avenir Next"/>
              </a:rPr>
              <a:t>TITLE</a:t>
            </a:r>
            <a:endParaRPr lang="en-US" sz="2000" b="0" strike="noStrike" spc="-1">
              <a:solidFill>
                <a:schemeClr val="dk1"/>
              </a:solidFill>
              <a:latin typeface="Calibri"/>
            </a:endParaRPr>
          </a:p>
        </p:txBody>
      </p:sp>
      <p:sp>
        <p:nvSpPr>
          <p:cNvPr id="32" name="PlaceHolder 2"/>
          <p:cNvSpPr>
            <a:spLocks noGrp="1"/>
          </p:cNvSpPr>
          <p:nvPr>
            <p:ph type="body"/>
          </p:nvPr>
        </p:nvSpPr>
        <p:spPr>
          <a:xfrm>
            <a:off x="457200" y="990720"/>
            <a:ext cx="4039920" cy="3417120"/>
          </a:xfrm>
          <a:prstGeom prst="rect">
            <a:avLst/>
          </a:prstGeom>
          <a:noFill/>
          <a:ln w="0">
            <a:noFill/>
          </a:ln>
        </p:spPr>
        <p:txBody>
          <a:bodyPr lIns="91440" tIns="45720" rIns="91440" bIns="45720" anchor="t">
            <a:noAutofit/>
          </a:bodyPr>
          <a:lstStyle/>
          <a:p>
            <a:pPr marL="285840" indent="-285840" defTabSz="457200">
              <a:lnSpc>
                <a:spcPct val="100000"/>
              </a:lnSpc>
              <a:spcBef>
                <a:spcPts val="320"/>
              </a:spcBef>
              <a:buClr>
                <a:srgbClr val="000000"/>
              </a:buClr>
              <a:buFont typeface="Arial"/>
              <a:buChar char="•"/>
            </a:pPr>
            <a:r>
              <a:rPr lang="en-US" sz="1600" b="0" strike="noStrike" spc="-1">
                <a:solidFill>
                  <a:schemeClr val="dk1"/>
                </a:solidFill>
                <a:latin typeface="Avenir Next Regular"/>
              </a:rPr>
              <a:t>Click to edit Master text styles</a:t>
            </a:r>
            <a:endParaRPr lang="en-US" sz="1600" b="0" strike="noStrike" spc="-1">
              <a:solidFill>
                <a:schemeClr val="lt1"/>
              </a:solidFill>
              <a:latin typeface="Avenir Medium"/>
            </a:endParaRPr>
          </a:p>
          <a:p>
            <a:pPr marL="743040" lvl="1" indent="-285840" defTabSz="457200">
              <a:lnSpc>
                <a:spcPct val="100000"/>
              </a:lnSpc>
              <a:spcBef>
                <a:spcPts val="320"/>
              </a:spcBef>
              <a:buClr>
                <a:srgbClr val="000000"/>
              </a:buClr>
              <a:buFont typeface="Arial"/>
              <a:buChar char="•"/>
            </a:pPr>
            <a:r>
              <a:rPr lang="en-US" sz="1600" b="0" strike="noStrike" spc="-1">
                <a:solidFill>
                  <a:schemeClr val="dk1"/>
                </a:solidFill>
                <a:latin typeface="Avenir Next Regular"/>
              </a:rPr>
              <a:t>Second level</a:t>
            </a:r>
            <a:endParaRPr lang="en-US" sz="1600" b="0" strike="noStrike" spc="-1">
              <a:solidFill>
                <a:schemeClr val="lt1"/>
              </a:solidFill>
              <a:latin typeface="Avenir Medium"/>
            </a:endParaRPr>
          </a:p>
          <a:p>
            <a:pPr marL="1200240" lvl="2" indent="-285840" defTabSz="457200">
              <a:lnSpc>
                <a:spcPct val="100000"/>
              </a:lnSpc>
              <a:spcBef>
                <a:spcPts val="281"/>
              </a:spcBef>
              <a:buClr>
                <a:srgbClr val="000000"/>
              </a:buClr>
              <a:buFont typeface="Arial"/>
              <a:buChar char="•"/>
            </a:pPr>
            <a:r>
              <a:rPr lang="en-US" sz="1400" b="0" strike="noStrike" spc="-1">
                <a:solidFill>
                  <a:schemeClr val="dk1"/>
                </a:solidFill>
                <a:latin typeface="Avenir Next Regular"/>
              </a:rPr>
              <a:t>Third level</a:t>
            </a:r>
            <a:endParaRPr lang="en-US" sz="1400" b="0" strike="noStrike" spc="-1">
              <a:solidFill>
                <a:schemeClr val="lt1"/>
              </a:solidFill>
              <a:latin typeface="Avenir Medium"/>
            </a:endParaRPr>
          </a:p>
          <a:p>
            <a:pPr marL="1542960" lvl="3" indent="-171360" defTabSz="457200">
              <a:lnSpc>
                <a:spcPct val="100000"/>
              </a:lnSpc>
              <a:spcBef>
                <a:spcPts val="241"/>
              </a:spcBef>
              <a:buClr>
                <a:srgbClr val="000000"/>
              </a:buClr>
              <a:buFont typeface="Arial"/>
              <a:buChar char="•"/>
            </a:pPr>
            <a:r>
              <a:rPr lang="en-US" sz="1200" b="0" strike="noStrike" spc="-1">
                <a:solidFill>
                  <a:schemeClr val="dk1"/>
                </a:solidFill>
                <a:latin typeface="Avenir Next Regular"/>
              </a:rPr>
              <a:t>Fourth level</a:t>
            </a:r>
            <a:endParaRPr lang="en-US" sz="1200" b="0" strike="noStrike" spc="-1">
              <a:solidFill>
                <a:schemeClr val="lt1"/>
              </a:solidFill>
              <a:latin typeface="Avenir Medium"/>
            </a:endParaRPr>
          </a:p>
          <a:p>
            <a:pPr marL="2000160" lvl="4" indent="-171360" defTabSz="457200">
              <a:lnSpc>
                <a:spcPct val="100000"/>
              </a:lnSpc>
              <a:spcBef>
                <a:spcPts val="210"/>
              </a:spcBef>
              <a:buClr>
                <a:srgbClr val="000000"/>
              </a:buClr>
              <a:buFont typeface="Arial"/>
              <a:buChar char="•"/>
            </a:pPr>
            <a:r>
              <a:rPr lang="en-US" sz="1050" b="0" strike="noStrike" spc="-1">
                <a:solidFill>
                  <a:schemeClr val="dk1"/>
                </a:solidFill>
                <a:latin typeface="Avenir Next Regular"/>
              </a:rPr>
              <a:t>Fifth level</a:t>
            </a:r>
            <a:endParaRPr lang="en-US" sz="1050" b="0" strike="noStrike" spc="-1">
              <a:solidFill>
                <a:schemeClr val="lt1"/>
              </a:solidFill>
              <a:latin typeface="Avenir Medium"/>
            </a:endParaRPr>
          </a:p>
        </p:txBody>
      </p:sp>
      <p:sp>
        <p:nvSpPr>
          <p:cNvPr id="33" name="PlaceHolder 3"/>
          <p:cNvSpPr>
            <a:spLocks noGrp="1"/>
          </p:cNvSpPr>
          <p:nvPr>
            <p:ph type="body"/>
          </p:nvPr>
        </p:nvSpPr>
        <p:spPr>
          <a:xfrm>
            <a:off x="4646520" y="990720"/>
            <a:ext cx="4039920" cy="3417120"/>
          </a:xfrm>
          <a:prstGeom prst="rect">
            <a:avLst/>
          </a:prstGeom>
          <a:noFill/>
          <a:ln w="0">
            <a:noFill/>
          </a:ln>
        </p:spPr>
        <p:txBody>
          <a:bodyPr lIns="91440" tIns="45720" rIns="91440" bIns="45720" anchor="t">
            <a:noAutofit/>
          </a:bodyPr>
          <a:lstStyle/>
          <a:p>
            <a:pPr marL="285840" indent="-285840" defTabSz="457200">
              <a:lnSpc>
                <a:spcPct val="100000"/>
              </a:lnSpc>
              <a:spcBef>
                <a:spcPts val="320"/>
              </a:spcBef>
              <a:buClr>
                <a:srgbClr val="000000"/>
              </a:buClr>
              <a:buFont typeface="Arial"/>
              <a:buChar char="•"/>
            </a:pPr>
            <a:r>
              <a:rPr lang="en-US" sz="1600" b="0" strike="noStrike" spc="-1">
                <a:solidFill>
                  <a:schemeClr val="dk1"/>
                </a:solidFill>
                <a:latin typeface="Avenir Next Regular"/>
              </a:rPr>
              <a:t>Click to edit Master text styles</a:t>
            </a:r>
            <a:endParaRPr lang="en-US" sz="1600" b="0" strike="noStrike" spc="-1">
              <a:solidFill>
                <a:schemeClr val="lt1"/>
              </a:solidFill>
              <a:latin typeface="Avenir Medium"/>
            </a:endParaRPr>
          </a:p>
          <a:p>
            <a:pPr marL="743040" lvl="1" indent="-285840" defTabSz="457200">
              <a:lnSpc>
                <a:spcPct val="100000"/>
              </a:lnSpc>
              <a:spcBef>
                <a:spcPts val="320"/>
              </a:spcBef>
              <a:buClr>
                <a:srgbClr val="000000"/>
              </a:buClr>
              <a:buFont typeface="Arial"/>
              <a:buChar char="•"/>
            </a:pPr>
            <a:r>
              <a:rPr lang="en-US" sz="1600" b="0" strike="noStrike" spc="-1">
                <a:solidFill>
                  <a:schemeClr val="dk1"/>
                </a:solidFill>
                <a:latin typeface="Avenir Next Regular"/>
              </a:rPr>
              <a:t>Second level</a:t>
            </a:r>
            <a:endParaRPr lang="en-US" sz="1600" b="0" strike="noStrike" spc="-1">
              <a:solidFill>
                <a:schemeClr val="lt1"/>
              </a:solidFill>
              <a:latin typeface="Avenir Medium"/>
            </a:endParaRPr>
          </a:p>
          <a:p>
            <a:pPr marL="1200240" lvl="2" indent="-285840" defTabSz="457200">
              <a:lnSpc>
                <a:spcPct val="100000"/>
              </a:lnSpc>
              <a:spcBef>
                <a:spcPts val="281"/>
              </a:spcBef>
              <a:buClr>
                <a:srgbClr val="000000"/>
              </a:buClr>
              <a:buFont typeface="Arial"/>
              <a:buChar char="•"/>
            </a:pPr>
            <a:r>
              <a:rPr lang="en-US" sz="1400" b="0" strike="noStrike" spc="-1">
                <a:solidFill>
                  <a:schemeClr val="dk1"/>
                </a:solidFill>
                <a:latin typeface="Avenir Next Regular"/>
              </a:rPr>
              <a:t>Third level</a:t>
            </a:r>
            <a:endParaRPr lang="en-US" sz="1400" b="0" strike="noStrike" spc="-1">
              <a:solidFill>
                <a:schemeClr val="lt1"/>
              </a:solidFill>
              <a:latin typeface="Avenir Medium"/>
            </a:endParaRPr>
          </a:p>
          <a:p>
            <a:pPr marL="1542960" lvl="3" indent="-171360" defTabSz="457200">
              <a:lnSpc>
                <a:spcPct val="100000"/>
              </a:lnSpc>
              <a:spcBef>
                <a:spcPts val="241"/>
              </a:spcBef>
              <a:buClr>
                <a:srgbClr val="000000"/>
              </a:buClr>
              <a:buFont typeface="Arial"/>
              <a:buChar char="•"/>
            </a:pPr>
            <a:r>
              <a:rPr lang="en-US" sz="1200" b="0" strike="noStrike" spc="-1">
                <a:solidFill>
                  <a:schemeClr val="dk1"/>
                </a:solidFill>
                <a:latin typeface="Avenir Next Regular"/>
              </a:rPr>
              <a:t>Fourth level</a:t>
            </a:r>
            <a:endParaRPr lang="en-US" sz="1200" b="0" strike="noStrike" spc="-1">
              <a:solidFill>
                <a:schemeClr val="lt1"/>
              </a:solidFill>
              <a:latin typeface="Avenir Medium"/>
            </a:endParaRPr>
          </a:p>
          <a:p>
            <a:pPr marL="2000160" lvl="4" indent="-171360" defTabSz="457200">
              <a:lnSpc>
                <a:spcPct val="100000"/>
              </a:lnSpc>
              <a:spcBef>
                <a:spcPts val="201"/>
              </a:spcBef>
              <a:buClr>
                <a:srgbClr val="000000"/>
              </a:buClr>
              <a:buFont typeface="Arial"/>
              <a:buChar char="•"/>
            </a:pPr>
            <a:r>
              <a:rPr lang="en-US" sz="1000" b="0" strike="noStrike" spc="-1">
                <a:solidFill>
                  <a:schemeClr val="dk1"/>
                </a:solidFill>
                <a:latin typeface="Avenir Next Regular"/>
              </a:rPr>
              <a:t>Fifth level</a:t>
            </a:r>
            <a:endParaRPr lang="en-US" sz="1000" b="0" strike="noStrike" spc="-1">
              <a:solidFill>
                <a:schemeClr val="lt1"/>
              </a:solidFill>
              <a:latin typeface="Avenir Medium"/>
            </a:endParaRPr>
          </a:p>
          <a:p>
            <a:pPr indent="0" defTabSz="457200">
              <a:lnSpc>
                <a:spcPct val="100000"/>
              </a:lnSpc>
              <a:spcBef>
                <a:spcPts val="320"/>
              </a:spcBef>
              <a:buNone/>
            </a:pPr>
            <a:endParaRPr lang="en-US" sz="1600" b="0" strike="noStrike" spc="-1">
              <a:solidFill>
                <a:schemeClr val="lt1"/>
              </a:solidFill>
              <a:latin typeface="Avenir Medium"/>
            </a:endParaRPr>
          </a:p>
        </p:txBody>
      </p:sp>
      <p:pic>
        <p:nvPicPr>
          <p:cNvPr id="34" name="Picture 5"/>
          <p:cNvPicPr/>
          <p:nvPr/>
        </p:nvPicPr>
        <p:blipFill>
          <a:blip r:embed="rId3"/>
          <a:stretch/>
        </p:blipFill>
        <p:spPr>
          <a:xfrm>
            <a:off x="8071200" y="4829040"/>
            <a:ext cx="718920" cy="261720"/>
          </a:xfrm>
          <a:prstGeom prst="rect">
            <a:avLst/>
          </a:prstGeom>
          <a:ln w="0">
            <a:noFill/>
          </a:ln>
        </p:spPr>
      </p:pic>
      <p:sp>
        <p:nvSpPr>
          <p:cNvPr id="35" name="Footer Placeholder 4"/>
          <p:cNvSpPr/>
          <p:nvPr/>
        </p:nvSpPr>
        <p:spPr>
          <a:xfrm>
            <a:off x="368640" y="4817160"/>
            <a:ext cx="4409280" cy="2736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pPr>
            <a:r>
              <a:rPr lang="en-US" sz="600" b="0" strike="noStrike" spc="-1">
                <a:solidFill>
                  <a:schemeClr val="lt1">
                    <a:lumMod val="50000"/>
                  </a:schemeClr>
                </a:solidFill>
                <a:latin typeface="Calibri"/>
              </a:rPr>
              <a:t>Contains proprietary and confidential information owned by Synacor, Inc. © / 2018 Synacor, Inc.</a:t>
            </a:r>
            <a:endParaRPr lang="en-US" sz="6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6" name="Slide Number Placeholder 2"/>
          <p:cNvSpPr/>
          <p:nvPr/>
        </p:nvSpPr>
        <p:spPr>
          <a:xfrm>
            <a:off x="8652960" y="4767120"/>
            <a:ext cx="435960" cy="37584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457200">
              <a:lnSpc>
                <a:spcPct val="100000"/>
              </a:lnSpc>
            </a:pPr>
            <a:fld id="{80B0547A-720F-4AEA-80C9-8ABF5B10F9A9}" type="slidenum">
              <a:rPr lang="en-US" sz="800" b="1" strike="noStrike" spc="-1">
                <a:solidFill>
                  <a:srgbClr val="BFBFBF"/>
                </a:solidFill>
                <a:latin typeface="Avenir Next Regular"/>
              </a:rPr>
              <a:t>‹#›</a:t>
            </a:fld>
            <a:endParaRPr lang="en-US" sz="800" b="0" strike="noStrike" spc="-1">
              <a:solidFill>
                <a:srgbClr val="000000"/>
              </a:solidFill>
              <a:latin typeface="Arial"/>
            </a:endParaRPr>
          </a:p>
        </p:txBody>
      </p:sp>
      <p:sp>
        <p:nvSpPr>
          <p:cNvPr id="37" name="Rectangle 9"/>
          <p:cNvSpPr/>
          <p:nvPr/>
        </p:nvSpPr>
        <p:spPr>
          <a:xfrm>
            <a:off x="5878800" y="0"/>
            <a:ext cx="3264840" cy="5143320"/>
          </a:xfrm>
          <a:prstGeom prst="rect">
            <a:avLst/>
          </a:prstGeom>
          <a:solidFill>
            <a:srgbClr val="2A3E4F">
              <a:alpha val="82000"/>
            </a:srgbClr>
          </a:soli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en-US" sz="1800" b="1" i="1" strike="noStrike" spc="-1">
              <a:solidFill>
                <a:schemeClr val="lt1"/>
              </a:solidFill>
              <a:latin typeface="Calibri"/>
            </a:endParaRPr>
          </a:p>
        </p:txBody>
      </p:sp>
      <p:sp>
        <p:nvSpPr>
          <p:cNvPr id="38" name="PlaceHolder 1"/>
          <p:cNvSpPr>
            <a:spLocks noGrp="1"/>
          </p:cNvSpPr>
          <p:nvPr>
            <p:ph type="title"/>
          </p:nvPr>
        </p:nvSpPr>
        <p:spPr>
          <a:xfrm>
            <a:off x="457200" y="205920"/>
            <a:ext cx="4431960" cy="746280"/>
          </a:xfrm>
          <a:prstGeom prst="rect">
            <a:avLst/>
          </a:prstGeom>
          <a:noFill/>
          <a:ln w="0">
            <a:noFill/>
          </a:ln>
        </p:spPr>
        <p:txBody>
          <a:bodyPr lIns="90000" tIns="45000" rIns="90000" bIns="45000" anchor="t">
            <a:normAutofit/>
          </a:bodyPr>
          <a:lstStyle/>
          <a:p>
            <a:pPr indent="0" defTabSz="457200">
              <a:lnSpc>
                <a:spcPct val="100000"/>
              </a:lnSpc>
              <a:buNone/>
            </a:pPr>
            <a:r>
              <a:rPr lang="en-US" sz="2000" b="1" strike="noStrike" cap="all" spc="-1">
                <a:solidFill>
                  <a:srgbClr val="6E7687"/>
                </a:solidFill>
                <a:latin typeface="Avenir Next"/>
              </a:rPr>
              <a:t>TITLE CAN GO</a:t>
            </a:r>
            <a:br>
              <a:rPr sz="2000"/>
            </a:br>
            <a:r>
              <a:rPr lang="en-US" sz="2000" b="1" strike="noStrike" cap="all" spc="-1">
                <a:solidFill>
                  <a:srgbClr val="6E7687"/>
                </a:solidFill>
                <a:latin typeface="Avenir Next"/>
              </a:rPr>
              <a:t>ON 2 LINES</a:t>
            </a:r>
            <a:endParaRPr lang="en-US" sz="2000" b="0" strike="noStrike" spc="-1">
              <a:solidFill>
                <a:schemeClr val="dk1"/>
              </a:solidFill>
              <a:latin typeface="Calibri"/>
            </a:endParaRPr>
          </a:p>
        </p:txBody>
      </p:sp>
      <p:sp>
        <p:nvSpPr>
          <p:cNvPr id="39" name="PlaceHolder 2"/>
          <p:cNvSpPr>
            <a:spLocks noGrp="1"/>
          </p:cNvSpPr>
          <p:nvPr>
            <p:ph type="body"/>
          </p:nvPr>
        </p:nvSpPr>
        <p:spPr>
          <a:xfrm>
            <a:off x="457200" y="1371600"/>
            <a:ext cx="5077440" cy="3395160"/>
          </a:xfrm>
          <a:prstGeom prst="rect">
            <a:avLst/>
          </a:prstGeom>
          <a:noFill/>
          <a:ln w="0">
            <a:noFill/>
          </a:ln>
        </p:spPr>
        <p:txBody>
          <a:bodyPr lIns="90000" tIns="45000" rIns="90000" bIns="45000" anchor="t">
            <a:noAutofit/>
          </a:bodyPr>
          <a:lstStyle/>
          <a:p>
            <a:pPr marL="285840" indent="-285840" defTabSz="457200">
              <a:lnSpc>
                <a:spcPct val="100000"/>
              </a:lnSpc>
              <a:spcBef>
                <a:spcPts val="320"/>
              </a:spcBef>
              <a:buClr>
                <a:srgbClr val="000000"/>
              </a:buClr>
              <a:buFont typeface="Arial"/>
              <a:buChar char="•"/>
            </a:pPr>
            <a:r>
              <a:rPr lang="en-US" sz="1600" b="0" strike="noStrike" spc="-1">
                <a:solidFill>
                  <a:schemeClr val="dk1"/>
                </a:solidFill>
                <a:latin typeface="Avenir Next Regular"/>
              </a:rPr>
              <a:t>Click to edit Master text styles</a:t>
            </a:r>
            <a:endParaRPr lang="en-US" sz="1600" b="0" strike="noStrike" spc="-1">
              <a:solidFill>
                <a:schemeClr val="lt1"/>
              </a:solidFill>
              <a:latin typeface="Avenir Medium"/>
            </a:endParaRPr>
          </a:p>
          <a:p>
            <a:pPr marL="743040" lvl="1" indent="-285840" defTabSz="457200">
              <a:lnSpc>
                <a:spcPct val="100000"/>
              </a:lnSpc>
              <a:spcBef>
                <a:spcPts val="320"/>
              </a:spcBef>
              <a:buClr>
                <a:srgbClr val="000000"/>
              </a:buClr>
              <a:buFont typeface="Arial"/>
              <a:buChar char="•"/>
            </a:pPr>
            <a:r>
              <a:rPr lang="en-US" sz="1600" b="0" strike="noStrike" spc="-1">
                <a:solidFill>
                  <a:schemeClr val="dk1"/>
                </a:solidFill>
                <a:latin typeface="Avenir Next Regular"/>
              </a:rPr>
              <a:t>Second level</a:t>
            </a:r>
            <a:endParaRPr lang="en-US" sz="1600" b="0" strike="noStrike" spc="-1">
              <a:solidFill>
                <a:schemeClr val="lt1"/>
              </a:solidFill>
              <a:latin typeface="Avenir Medium"/>
            </a:endParaRPr>
          </a:p>
          <a:p>
            <a:pPr marL="1200240" lvl="2" indent="-285840" defTabSz="457200">
              <a:lnSpc>
                <a:spcPct val="100000"/>
              </a:lnSpc>
              <a:spcBef>
                <a:spcPts val="320"/>
              </a:spcBef>
              <a:buClr>
                <a:srgbClr val="000000"/>
              </a:buClr>
              <a:buFont typeface="Arial"/>
              <a:buChar char="•"/>
            </a:pPr>
            <a:r>
              <a:rPr lang="en-US" sz="1600" b="0" strike="noStrike" spc="-1">
                <a:solidFill>
                  <a:schemeClr val="dk1"/>
                </a:solidFill>
                <a:latin typeface="Avenir Next Regular"/>
              </a:rPr>
              <a:t>Third level</a:t>
            </a:r>
            <a:endParaRPr lang="en-US" sz="1600" b="0" strike="noStrike" spc="-1">
              <a:solidFill>
                <a:schemeClr val="lt1"/>
              </a:solidFill>
              <a:latin typeface="Avenir Medium"/>
            </a:endParaRPr>
          </a:p>
          <a:p>
            <a:pPr marL="1657440" lvl="3" indent="-285840" defTabSz="457200">
              <a:lnSpc>
                <a:spcPct val="100000"/>
              </a:lnSpc>
              <a:spcBef>
                <a:spcPts val="320"/>
              </a:spcBef>
              <a:buClr>
                <a:srgbClr val="000000"/>
              </a:buClr>
              <a:buFont typeface="Arial"/>
              <a:buChar char="•"/>
            </a:pPr>
            <a:r>
              <a:rPr lang="en-US" sz="1600" b="0" strike="noStrike" spc="-1">
                <a:solidFill>
                  <a:schemeClr val="dk1"/>
                </a:solidFill>
                <a:latin typeface="Avenir Next Regular"/>
              </a:rPr>
              <a:t>Fourth level</a:t>
            </a:r>
            <a:endParaRPr lang="en-US" sz="1600" b="0" strike="noStrike" spc="-1">
              <a:solidFill>
                <a:schemeClr val="lt1"/>
              </a:solidFill>
              <a:latin typeface="Avenir Medium"/>
            </a:endParaRPr>
          </a:p>
          <a:p>
            <a:pPr marL="2114640" lvl="4" indent="-285840" defTabSz="457200">
              <a:lnSpc>
                <a:spcPct val="100000"/>
              </a:lnSpc>
              <a:spcBef>
                <a:spcPts val="320"/>
              </a:spcBef>
              <a:buClr>
                <a:srgbClr val="000000"/>
              </a:buClr>
              <a:buFont typeface="Arial"/>
              <a:buChar char="•"/>
            </a:pPr>
            <a:r>
              <a:rPr lang="en-US" sz="1600" b="0" strike="noStrike" spc="-1">
                <a:solidFill>
                  <a:schemeClr val="dk1"/>
                </a:solidFill>
                <a:latin typeface="Avenir Next Regular"/>
              </a:rPr>
              <a:t>Fifth level</a:t>
            </a:r>
            <a:endParaRPr lang="en-US" sz="1600" b="0" strike="noStrike" spc="-1">
              <a:solidFill>
                <a:schemeClr val="lt1"/>
              </a:solidFill>
              <a:latin typeface="Avenir Medium"/>
            </a:endParaRPr>
          </a:p>
        </p:txBody>
      </p:sp>
      <p:pic>
        <p:nvPicPr>
          <p:cNvPr id="40" name="Picture 5" descr="synacor-logo-2016 3.eps"/>
          <p:cNvPicPr/>
          <p:nvPr/>
        </p:nvPicPr>
        <p:blipFill>
          <a:blip r:embed="rId3"/>
          <a:stretch/>
        </p:blipFill>
        <p:spPr>
          <a:xfrm>
            <a:off x="8173080" y="4907520"/>
            <a:ext cx="590400" cy="120240"/>
          </a:xfrm>
          <a:prstGeom prst="rect">
            <a:avLst/>
          </a:prstGeom>
          <a:ln w="0">
            <a:noFill/>
          </a:ln>
        </p:spPr>
      </p:pic>
      <p:sp>
        <p:nvSpPr>
          <p:cNvPr id="41" name="Footer Placeholder 4"/>
          <p:cNvSpPr/>
          <p:nvPr/>
        </p:nvSpPr>
        <p:spPr>
          <a:xfrm>
            <a:off x="368640" y="4817160"/>
            <a:ext cx="4409280" cy="2736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pPr>
            <a:r>
              <a:rPr lang="en-US" sz="600" b="0" strike="noStrike" spc="-1">
                <a:solidFill>
                  <a:schemeClr val="lt1">
                    <a:lumMod val="50000"/>
                  </a:schemeClr>
                </a:solidFill>
                <a:latin typeface="Calibri"/>
              </a:rPr>
              <a:t>Contains proprietary and confidential information owned by Synacor, Inc. © / 2018 Synacor, Inc.</a:t>
            </a:r>
            <a:endParaRPr lang="en-US" sz="6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2" name="Slide Number Placeholder 2"/>
          <p:cNvSpPr/>
          <p:nvPr/>
        </p:nvSpPr>
        <p:spPr>
          <a:xfrm>
            <a:off x="8652960" y="4767120"/>
            <a:ext cx="435960" cy="37584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457200">
              <a:lnSpc>
                <a:spcPct val="100000"/>
              </a:lnSpc>
            </a:pPr>
            <a:fld id="{FC2BEEFC-AD40-4D82-8416-31D5016917F4}" type="slidenum">
              <a:rPr lang="en-US" sz="800" b="1" strike="noStrike" spc="-1">
                <a:solidFill>
                  <a:srgbClr val="BFBFBF"/>
                </a:solidFill>
                <a:latin typeface="Avenir Next Regular"/>
              </a:rPr>
              <a:t>‹#›</a:t>
            </a:fld>
            <a:endParaRPr lang="en-US" sz="800" b="0" strike="noStrike" spc="-1">
              <a:solidFill>
                <a:srgbClr val="000000"/>
              </a:solidFill>
              <a:latin typeface="Arial"/>
            </a:endParaRPr>
          </a:p>
        </p:txBody>
      </p:sp>
      <p:sp>
        <p:nvSpPr>
          <p:cNvPr id="43" name="Rectangle 12"/>
          <p:cNvSpPr/>
          <p:nvPr/>
        </p:nvSpPr>
        <p:spPr>
          <a:xfrm>
            <a:off x="-8640" y="0"/>
            <a:ext cx="9152280" cy="5143320"/>
          </a:xfrm>
          <a:prstGeom prst="rect">
            <a:avLst/>
          </a:prstGeom>
          <a:gradFill rotWithShape="0">
            <a:gsLst>
              <a:gs pos="0">
                <a:srgbClr val="F29A31"/>
              </a:gs>
              <a:gs pos="100000">
                <a:srgbClr val="F29A31">
                  <a:alpha val="65000"/>
                </a:srgbClr>
              </a:gs>
            </a:gsLst>
            <a:lin ang="0"/>
          </a:gra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nchor="ctr">
            <a:noAutofit/>
          </a:bodyPr>
          <a:lstStyle/>
          <a:p>
            <a:pPr algn="ctr" defTabSz="914400">
              <a:lnSpc>
                <a:spcPct val="100000"/>
              </a:lnSpc>
            </a:pPr>
            <a:endParaRPr lang="en-US" sz="1800" b="0" strike="noStrike" spc="-1">
              <a:solidFill>
                <a:schemeClr val="lt1"/>
              </a:solidFill>
              <a:latin typeface="Calibri"/>
            </a:endParaRPr>
          </a:p>
        </p:txBody>
      </p:sp>
      <p:sp>
        <p:nvSpPr>
          <p:cNvPr id="44" name="Rectangle 10"/>
          <p:cNvSpPr/>
          <p:nvPr/>
        </p:nvSpPr>
        <p:spPr>
          <a:xfrm>
            <a:off x="5196240" y="0"/>
            <a:ext cx="3947400" cy="5143320"/>
          </a:xfrm>
          <a:prstGeom prst="rect">
            <a:avLst/>
          </a:prstGeom>
          <a:solidFill>
            <a:srgbClr val="2A3E4F">
              <a:alpha val="82000"/>
            </a:srgbClr>
          </a:soli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nchor="ctr">
            <a:noAutofit/>
          </a:bodyPr>
          <a:lstStyle/>
          <a:p>
            <a:pPr algn="ctr" defTabSz="914400">
              <a:lnSpc>
                <a:spcPct val="100000"/>
              </a:lnSpc>
            </a:pPr>
            <a:endParaRPr lang="en-US" sz="1800" b="0" strike="noStrike" spc="-1">
              <a:solidFill>
                <a:schemeClr val="lt1"/>
              </a:solidFill>
              <a:latin typeface="Calibri"/>
            </a:endParaRPr>
          </a:p>
        </p:txBody>
      </p:sp>
      <p:sp>
        <p:nvSpPr>
          <p:cNvPr id="45" name="PlaceHolder 1"/>
          <p:cNvSpPr>
            <a:spLocks noGrp="1"/>
          </p:cNvSpPr>
          <p:nvPr>
            <p:ph type="title"/>
          </p:nvPr>
        </p:nvSpPr>
        <p:spPr>
          <a:xfrm>
            <a:off x="457200" y="205920"/>
            <a:ext cx="4431960" cy="746280"/>
          </a:xfrm>
          <a:prstGeom prst="rect">
            <a:avLst/>
          </a:prstGeom>
          <a:noFill/>
          <a:ln w="0">
            <a:noFill/>
          </a:ln>
        </p:spPr>
        <p:txBody>
          <a:bodyPr lIns="91440" tIns="45720" rIns="91440" bIns="45720" anchor="t">
            <a:normAutofit/>
          </a:bodyPr>
          <a:lstStyle/>
          <a:p>
            <a:pPr indent="0" defTabSz="457200">
              <a:lnSpc>
                <a:spcPct val="100000"/>
              </a:lnSpc>
              <a:buNone/>
            </a:pPr>
            <a:r>
              <a:rPr lang="en-US" sz="2000" b="1" strike="noStrike" cap="all" spc="-1">
                <a:solidFill>
                  <a:schemeClr val="lt1"/>
                </a:solidFill>
                <a:latin typeface="Avenir Next"/>
              </a:rPr>
              <a:t>TITLE CAN GO</a:t>
            </a:r>
            <a:br>
              <a:rPr sz="2000"/>
            </a:br>
            <a:r>
              <a:rPr lang="en-US" sz="2000" b="1" strike="noStrike" cap="all" spc="-1">
                <a:solidFill>
                  <a:schemeClr val="lt1"/>
                </a:solidFill>
                <a:latin typeface="Avenir Next"/>
              </a:rPr>
              <a:t>ON 2 LINES</a:t>
            </a:r>
            <a:endParaRPr lang="en-US" sz="2000" b="0" strike="noStrike" spc="-1">
              <a:solidFill>
                <a:schemeClr val="dk1"/>
              </a:solidFill>
              <a:latin typeface="Calibri"/>
            </a:endParaRPr>
          </a:p>
        </p:txBody>
      </p:sp>
      <p:sp>
        <p:nvSpPr>
          <p:cNvPr id="46" name="PlaceHolder 2"/>
          <p:cNvSpPr>
            <a:spLocks noGrp="1"/>
          </p:cNvSpPr>
          <p:nvPr>
            <p:ph type="body"/>
          </p:nvPr>
        </p:nvSpPr>
        <p:spPr>
          <a:xfrm>
            <a:off x="457200" y="1371600"/>
            <a:ext cx="4431960" cy="3395160"/>
          </a:xfrm>
          <a:prstGeom prst="rect">
            <a:avLst/>
          </a:prstGeom>
          <a:noFill/>
          <a:ln w="0">
            <a:noFill/>
          </a:ln>
        </p:spPr>
        <p:txBody>
          <a:bodyPr lIns="91440" tIns="45720" rIns="91440" bIns="45720" anchor="t">
            <a:noAutofit/>
          </a:bodyPr>
          <a:lstStyle/>
          <a:p>
            <a:pPr marL="285840" indent="-285840" defTabSz="457200">
              <a:lnSpc>
                <a:spcPct val="100000"/>
              </a:lnSpc>
              <a:spcBef>
                <a:spcPts val="320"/>
              </a:spcBef>
              <a:buClr>
                <a:srgbClr val="FFFFFF"/>
              </a:buClr>
              <a:buFont typeface="Arial"/>
              <a:buChar char="•"/>
            </a:pPr>
            <a:r>
              <a:rPr lang="en-US" sz="1600" b="0" strike="noStrike" spc="-1">
                <a:solidFill>
                  <a:schemeClr val="lt1"/>
                </a:solidFill>
                <a:latin typeface="Avenir Next Regular"/>
              </a:rPr>
              <a:t>Click to edit Master text styles</a:t>
            </a:r>
            <a:endParaRPr lang="en-US" sz="1600" b="0" strike="noStrike" spc="-1">
              <a:solidFill>
                <a:schemeClr val="lt1"/>
              </a:solidFill>
              <a:latin typeface="Avenir Medium"/>
            </a:endParaRPr>
          </a:p>
          <a:p>
            <a:pPr marL="743040" lvl="1" indent="-285840" defTabSz="457200">
              <a:lnSpc>
                <a:spcPct val="100000"/>
              </a:lnSpc>
              <a:spcBef>
                <a:spcPts val="320"/>
              </a:spcBef>
              <a:buClr>
                <a:srgbClr val="FFFFFF"/>
              </a:buClr>
              <a:buFont typeface="Arial"/>
              <a:buChar char="•"/>
            </a:pPr>
            <a:r>
              <a:rPr lang="en-US" sz="1600" b="0" strike="noStrike" spc="-1">
                <a:solidFill>
                  <a:schemeClr val="lt1"/>
                </a:solidFill>
                <a:latin typeface="Avenir Next Regular"/>
              </a:rPr>
              <a:t>Second level</a:t>
            </a:r>
            <a:endParaRPr lang="en-US" sz="1600" b="0" strike="noStrike" spc="-1">
              <a:solidFill>
                <a:schemeClr val="lt1"/>
              </a:solidFill>
              <a:latin typeface="Avenir Medium"/>
            </a:endParaRPr>
          </a:p>
          <a:p>
            <a:pPr marL="1200240" lvl="2" indent="-285840" defTabSz="457200">
              <a:lnSpc>
                <a:spcPct val="100000"/>
              </a:lnSpc>
              <a:spcBef>
                <a:spcPts val="281"/>
              </a:spcBef>
              <a:buClr>
                <a:srgbClr val="FFFFFF"/>
              </a:buClr>
              <a:buFont typeface="Arial"/>
              <a:buChar char="•"/>
            </a:pPr>
            <a:r>
              <a:rPr lang="en-US" sz="1400" b="0" strike="noStrike" spc="-1">
                <a:solidFill>
                  <a:schemeClr val="lt1"/>
                </a:solidFill>
                <a:latin typeface="Avenir Next Regular"/>
              </a:rPr>
              <a:t>Third level</a:t>
            </a:r>
            <a:endParaRPr lang="en-US" sz="1400" b="0" strike="noStrike" spc="-1">
              <a:solidFill>
                <a:schemeClr val="lt1"/>
              </a:solidFill>
              <a:latin typeface="Avenir Medium"/>
            </a:endParaRPr>
          </a:p>
          <a:p>
            <a:pPr marL="1542960" lvl="3" indent="-171360" defTabSz="457200">
              <a:lnSpc>
                <a:spcPct val="100000"/>
              </a:lnSpc>
              <a:spcBef>
                <a:spcPts val="241"/>
              </a:spcBef>
              <a:buClr>
                <a:srgbClr val="FFFFFF"/>
              </a:buClr>
              <a:buFont typeface="Arial"/>
              <a:buChar char="•"/>
            </a:pPr>
            <a:r>
              <a:rPr lang="en-US" sz="1200" b="0" strike="noStrike" spc="-1">
                <a:solidFill>
                  <a:schemeClr val="lt1"/>
                </a:solidFill>
                <a:latin typeface="Avenir Next Regular"/>
              </a:rPr>
              <a:t>Fourth level</a:t>
            </a:r>
            <a:endParaRPr lang="en-US" sz="1200" b="0" strike="noStrike" spc="-1">
              <a:solidFill>
                <a:schemeClr val="lt1"/>
              </a:solidFill>
              <a:latin typeface="Avenir Medium"/>
            </a:endParaRPr>
          </a:p>
          <a:p>
            <a:pPr marL="2000160" lvl="4" indent="-171360" defTabSz="457200">
              <a:lnSpc>
                <a:spcPct val="100000"/>
              </a:lnSpc>
              <a:spcBef>
                <a:spcPts val="201"/>
              </a:spcBef>
              <a:buClr>
                <a:srgbClr val="FFFFFF"/>
              </a:buClr>
              <a:buFont typeface="Arial"/>
              <a:buChar char="•"/>
            </a:pPr>
            <a:r>
              <a:rPr lang="en-US" sz="1000" b="0" strike="noStrike" spc="-1">
                <a:solidFill>
                  <a:schemeClr val="lt1"/>
                </a:solidFill>
                <a:latin typeface="Avenir Next Regular"/>
              </a:rPr>
              <a:t>Fifth level</a:t>
            </a:r>
            <a:endParaRPr lang="en-US" sz="1000" b="0" strike="noStrike" spc="-1">
              <a:solidFill>
                <a:schemeClr val="lt1"/>
              </a:solidFill>
              <a:latin typeface="Avenir Medium"/>
            </a:endParaRPr>
          </a:p>
        </p:txBody>
      </p:sp>
      <p:pic>
        <p:nvPicPr>
          <p:cNvPr id="47" name="Picture 5" descr="synacor-logo-2016 3.eps"/>
          <p:cNvPicPr/>
          <p:nvPr/>
        </p:nvPicPr>
        <p:blipFill>
          <a:blip r:embed="rId4"/>
          <a:stretch/>
        </p:blipFill>
        <p:spPr>
          <a:xfrm>
            <a:off x="8173080" y="4907520"/>
            <a:ext cx="590400" cy="12024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8" name="Slide Number Placeholder 2"/>
          <p:cNvSpPr/>
          <p:nvPr/>
        </p:nvSpPr>
        <p:spPr>
          <a:xfrm>
            <a:off x="8652960" y="4767120"/>
            <a:ext cx="435960" cy="37584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457200">
              <a:lnSpc>
                <a:spcPct val="100000"/>
              </a:lnSpc>
            </a:pPr>
            <a:fld id="{944BEAD7-2848-463A-B3EC-1ED7041D8A5F}" type="slidenum">
              <a:rPr lang="en-US" sz="800" b="1" strike="noStrike" spc="-1">
                <a:solidFill>
                  <a:srgbClr val="BFBFBF"/>
                </a:solidFill>
                <a:latin typeface="Avenir Next Regular"/>
              </a:rPr>
              <a:t>‹#›</a:t>
            </a:fld>
            <a:endParaRPr lang="en-US" sz="800" b="0" strike="noStrike" spc="-1">
              <a:solidFill>
                <a:srgbClr val="000000"/>
              </a:solidFill>
              <a:latin typeface="Arial"/>
            </a:endParaRPr>
          </a:p>
        </p:txBody>
      </p:sp>
      <p:sp>
        <p:nvSpPr>
          <p:cNvPr id="49" name="Rectangle 6"/>
          <p:cNvSpPr/>
          <p:nvPr/>
        </p:nvSpPr>
        <p:spPr>
          <a:xfrm>
            <a:off x="-8640" y="0"/>
            <a:ext cx="9152280" cy="5143320"/>
          </a:xfrm>
          <a:prstGeom prst="rect">
            <a:avLst/>
          </a:prstGeom>
          <a:gradFill rotWithShape="0">
            <a:gsLst>
              <a:gs pos="0">
                <a:srgbClr val="2A3E4F"/>
              </a:gs>
              <a:gs pos="100000">
                <a:srgbClr val="2C3F4F">
                  <a:alpha val="65000"/>
                </a:srgbClr>
              </a:gs>
            </a:gsLst>
            <a:lin ang="0"/>
          </a:gra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nchor="ctr">
            <a:noAutofit/>
          </a:bodyPr>
          <a:lstStyle/>
          <a:p>
            <a:pPr algn="ctr" defTabSz="914400">
              <a:lnSpc>
                <a:spcPct val="100000"/>
              </a:lnSpc>
            </a:pPr>
            <a:endParaRPr lang="en-US" sz="1800" b="0" strike="noStrike" spc="-1">
              <a:solidFill>
                <a:schemeClr val="lt1"/>
              </a:solidFill>
              <a:latin typeface="Calibri"/>
            </a:endParaRPr>
          </a:p>
        </p:txBody>
      </p:sp>
      <p:sp>
        <p:nvSpPr>
          <p:cNvPr id="50" name="Rectangle 16"/>
          <p:cNvSpPr/>
          <p:nvPr/>
        </p:nvSpPr>
        <p:spPr>
          <a:xfrm>
            <a:off x="-8640" y="0"/>
            <a:ext cx="9152280" cy="5143320"/>
          </a:xfrm>
          <a:prstGeom prst="rect">
            <a:avLst/>
          </a:prstGeom>
          <a:gradFill rotWithShape="0">
            <a:gsLst>
              <a:gs pos="0">
                <a:srgbClr val="2A3E4F"/>
              </a:gs>
              <a:gs pos="100000">
                <a:srgbClr val="2C3F4F">
                  <a:alpha val="65000"/>
                </a:srgbClr>
              </a:gs>
            </a:gsLst>
            <a:lin ang="0"/>
          </a:gra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nchor="ctr">
            <a:noAutofit/>
          </a:bodyPr>
          <a:lstStyle/>
          <a:p>
            <a:pPr algn="ctr" defTabSz="914400">
              <a:lnSpc>
                <a:spcPct val="100000"/>
              </a:lnSpc>
            </a:pPr>
            <a:endParaRPr lang="en-US" sz="1800" b="0" strike="noStrike" spc="-1">
              <a:solidFill>
                <a:schemeClr val="lt1"/>
              </a:solidFill>
              <a:latin typeface="Calibri"/>
            </a:endParaRPr>
          </a:p>
        </p:txBody>
      </p:sp>
      <p:sp>
        <p:nvSpPr>
          <p:cNvPr id="51" name="PlaceHolder 1"/>
          <p:cNvSpPr>
            <a:spLocks noGrp="1"/>
          </p:cNvSpPr>
          <p:nvPr>
            <p:ph type="title"/>
          </p:nvPr>
        </p:nvSpPr>
        <p:spPr>
          <a:xfrm>
            <a:off x="457200" y="205920"/>
            <a:ext cx="8229240" cy="375480"/>
          </a:xfrm>
          <a:prstGeom prst="rect">
            <a:avLst/>
          </a:prstGeom>
          <a:noFill/>
          <a:ln w="0">
            <a:noFill/>
          </a:ln>
        </p:spPr>
        <p:txBody>
          <a:bodyPr lIns="91440" tIns="45720" rIns="91440" bIns="45720" anchor="t">
            <a:normAutofit fontScale="93441"/>
          </a:bodyPr>
          <a:lstStyle/>
          <a:p>
            <a:pPr indent="0" defTabSz="457200">
              <a:lnSpc>
                <a:spcPct val="100000"/>
              </a:lnSpc>
              <a:buNone/>
            </a:pPr>
            <a:r>
              <a:rPr lang="en-US" sz="2000" b="1" strike="noStrike" cap="all" spc="-1">
                <a:solidFill>
                  <a:srgbClr val="FFFFFF"/>
                </a:solidFill>
                <a:latin typeface="Avenir Next"/>
              </a:rPr>
              <a:t>TITLE</a:t>
            </a:r>
            <a:endParaRPr lang="en-US" sz="2000" b="0" strike="noStrike" spc="-1">
              <a:solidFill>
                <a:schemeClr val="dk1"/>
              </a:solidFill>
              <a:latin typeface="Calibri"/>
            </a:endParaRPr>
          </a:p>
        </p:txBody>
      </p:sp>
      <p:sp>
        <p:nvSpPr>
          <p:cNvPr id="52" name="PlaceHolder 2"/>
          <p:cNvSpPr>
            <a:spLocks noGrp="1"/>
          </p:cNvSpPr>
          <p:nvPr>
            <p:ph type="body"/>
          </p:nvPr>
        </p:nvSpPr>
        <p:spPr>
          <a:xfrm>
            <a:off x="457200" y="1011240"/>
            <a:ext cx="6578280" cy="3553920"/>
          </a:xfrm>
          <a:prstGeom prst="rect">
            <a:avLst/>
          </a:prstGeom>
          <a:noFill/>
          <a:ln w="0">
            <a:noFill/>
          </a:ln>
        </p:spPr>
        <p:txBody>
          <a:bodyPr lIns="91440" tIns="45720" rIns="91440" bIns="45720" anchor="t">
            <a:noAutofit/>
          </a:bodyPr>
          <a:lstStyle/>
          <a:p>
            <a:pPr marL="288000" indent="-285840" defTabSz="457200">
              <a:lnSpc>
                <a:spcPct val="100000"/>
              </a:lnSpc>
              <a:spcBef>
                <a:spcPts val="300"/>
              </a:spcBef>
              <a:buClr>
                <a:srgbClr val="B1BCD3"/>
              </a:buClr>
              <a:buFont typeface="Arial"/>
              <a:buChar char="•"/>
            </a:pPr>
            <a:r>
              <a:rPr lang="en-US" sz="1600" b="0" strike="noStrike" spc="-1">
                <a:solidFill>
                  <a:schemeClr val="lt1"/>
                </a:solidFill>
                <a:latin typeface="Avenir Next"/>
              </a:rPr>
              <a:t>Click to edit Master text styles</a:t>
            </a:r>
            <a:endParaRPr lang="en-US" sz="1600" b="0" strike="noStrike" spc="-1">
              <a:solidFill>
                <a:schemeClr val="lt1"/>
              </a:solidFill>
              <a:latin typeface="Avenir Medium"/>
            </a:endParaRPr>
          </a:p>
          <a:p>
            <a:pPr marL="745200" lvl="1" indent="-285840" defTabSz="457200">
              <a:lnSpc>
                <a:spcPct val="100000"/>
              </a:lnSpc>
              <a:spcBef>
                <a:spcPts val="300"/>
              </a:spcBef>
              <a:buClr>
                <a:srgbClr val="B1BCD3"/>
              </a:buClr>
              <a:buFont typeface="Arial"/>
              <a:buChar char="•"/>
            </a:pPr>
            <a:r>
              <a:rPr lang="en-US" sz="1600" b="0" strike="noStrike" spc="-1">
                <a:solidFill>
                  <a:schemeClr val="lt1"/>
                </a:solidFill>
                <a:latin typeface="Avenir Next"/>
              </a:rPr>
              <a:t>Second level</a:t>
            </a:r>
            <a:endParaRPr lang="en-US" sz="1600" b="0" strike="noStrike" spc="-1">
              <a:solidFill>
                <a:schemeClr val="lt1"/>
              </a:solidFill>
              <a:latin typeface="Avenir Medium"/>
            </a:endParaRPr>
          </a:p>
          <a:p>
            <a:pPr marL="1202400" lvl="2" indent="-285840" defTabSz="457200">
              <a:lnSpc>
                <a:spcPct val="100000"/>
              </a:lnSpc>
              <a:spcBef>
                <a:spcPts val="300"/>
              </a:spcBef>
              <a:buClr>
                <a:srgbClr val="B1BCD3"/>
              </a:buClr>
              <a:buFont typeface="Arial"/>
              <a:buChar char="•"/>
            </a:pPr>
            <a:r>
              <a:rPr lang="en-US" sz="1400" b="0" strike="noStrike" spc="-1">
                <a:solidFill>
                  <a:schemeClr val="lt1"/>
                </a:solidFill>
                <a:latin typeface="Avenir Next"/>
              </a:rPr>
              <a:t>Third level</a:t>
            </a:r>
            <a:endParaRPr lang="en-US" sz="1400" b="0" strike="noStrike" spc="-1">
              <a:solidFill>
                <a:schemeClr val="lt1"/>
              </a:solidFill>
              <a:latin typeface="Avenir Medium"/>
            </a:endParaRPr>
          </a:p>
          <a:p>
            <a:pPr marL="1545480" lvl="3" indent="-171360" defTabSz="457200">
              <a:lnSpc>
                <a:spcPct val="100000"/>
              </a:lnSpc>
              <a:spcBef>
                <a:spcPts val="300"/>
              </a:spcBef>
              <a:buClr>
                <a:srgbClr val="B1BCD3"/>
              </a:buClr>
              <a:buFont typeface="Arial"/>
              <a:buChar char="•"/>
            </a:pPr>
            <a:r>
              <a:rPr lang="en-US" sz="1200" b="0" strike="noStrike" spc="-1">
                <a:solidFill>
                  <a:schemeClr val="lt1"/>
                </a:solidFill>
                <a:latin typeface="Avenir Next"/>
              </a:rPr>
              <a:t>Fourth level</a:t>
            </a:r>
            <a:endParaRPr lang="en-US" sz="1200" b="0" strike="noStrike" spc="-1">
              <a:solidFill>
                <a:schemeClr val="lt1"/>
              </a:solidFill>
              <a:latin typeface="Avenir Medium"/>
            </a:endParaRPr>
          </a:p>
          <a:p>
            <a:pPr marL="2002320" lvl="4" indent="-171360" defTabSz="457200">
              <a:lnSpc>
                <a:spcPct val="100000"/>
              </a:lnSpc>
              <a:spcBef>
                <a:spcPts val="300"/>
              </a:spcBef>
              <a:buClr>
                <a:srgbClr val="B1BCD3"/>
              </a:buClr>
              <a:buFont typeface="Arial"/>
              <a:buChar char="•"/>
            </a:pPr>
            <a:r>
              <a:rPr lang="en-US" sz="1000" b="0" strike="noStrike" spc="-1">
                <a:solidFill>
                  <a:schemeClr val="lt1"/>
                </a:solidFill>
                <a:latin typeface="Avenir Next"/>
              </a:rPr>
              <a:t>Fifth level</a:t>
            </a:r>
            <a:endParaRPr lang="en-US" sz="1000" b="0" strike="noStrike" spc="-1">
              <a:solidFill>
                <a:schemeClr val="lt1"/>
              </a:solidFill>
              <a:latin typeface="Avenir Medium"/>
            </a:endParaRPr>
          </a:p>
        </p:txBody>
      </p:sp>
      <p:pic>
        <p:nvPicPr>
          <p:cNvPr id="53" name="Picture 5" descr="synacor-logo-2016 3.eps"/>
          <p:cNvPicPr/>
          <p:nvPr/>
        </p:nvPicPr>
        <p:blipFill>
          <a:blip r:embed="rId4"/>
          <a:stretch/>
        </p:blipFill>
        <p:spPr>
          <a:xfrm>
            <a:off x="8173080" y="4907520"/>
            <a:ext cx="590400" cy="12024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dave.smith@telus.net" TargetMode="External"/><Relationship Id="rId2" Type="http://schemas.openxmlformats.org/officeDocument/2006/relationships/hyperlink" Target="mailto:dave.smith@shaw.net"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iki.zimbra.com/wiki/Anti-spam_Strategies#2._Put_Amavis.27s_Temp_Dir_on_a_RAM_Disk" TargetMode="External"/><Relationship Id="rId2" Type="http://schemas.openxmlformats.org/officeDocument/2006/relationships/hyperlink" Target="https://wiki.zimbra.com/wiki/Tmpfs_for_amavisd-new"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hyperlink" Target="http://log1.bcc.gov.bd/public/store1/index.html" TargetMode="Externa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PlaceHolder 1"/>
          <p:cNvSpPr>
            <a:spLocks noGrp="1"/>
          </p:cNvSpPr>
          <p:nvPr>
            <p:ph type="title"/>
          </p:nvPr>
        </p:nvSpPr>
        <p:spPr>
          <a:xfrm>
            <a:off x="355320" y="1769760"/>
            <a:ext cx="8407080" cy="2527920"/>
          </a:xfrm>
          <a:prstGeom prst="rect">
            <a:avLst/>
          </a:prstGeom>
          <a:noFill/>
          <a:ln w="0">
            <a:noFill/>
          </a:ln>
          <a:effectLst>
            <a:outerShdw blurRad="289080" dist="37674" dir="2700000" rotWithShape="0">
              <a:srgbClr val="000000">
                <a:alpha val="36000"/>
              </a:srgbClr>
            </a:outerShdw>
          </a:effectLst>
        </p:spPr>
        <p:txBody>
          <a:bodyPr lIns="90000" tIns="45000" rIns="90000" bIns="45000" anchor="t">
            <a:noAutofit/>
          </a:bodyPr>
          <a:lstStyle/>
          <a:p>
            <a:pPr indent="0" defTabSz="457200">
              <a:lnSpc>
                <a:spcPct val="90000"/>
              </a:lnSpc>
              <a:buNone/>
            </a:pPr>
            <a:r>
              <a:rPr lang="en-US" sz="2800" b="1" strike="noStrike" spc="-1">
                <a:solidFill>
                  <a:schemeClr val="lt1"/>
                </a:solidFill>
                <a:latin typeface="-apple-system"/>
              </a:rPr>
              <a:t>Zimbra Collaboration </a:t>
            </a:r>
            <a:br>
              <a:rPr sz="2800"/>
            </a:br>
            <a:r>
              <a:rPr lang="en-US" sz="2800" b="1" strike="noStrike" spc="-1">
                <a:solidFill>
                  <a:schemeClr val="lt1"/>
                </a:solidFill>
                <a:latin typeface="-apple-system"/>
              </a:rPr>
              <a:t>Environment Knowledge Transfer for BCC</a:t>
            </a:r>
            <a:endParaRPr lang="en-US" sz="2800" b="0" strike="noStrike" spc="-1">
              <a:solidFill>
                <a:schemeClr val="dk1"/>
              </a:solidFill>
              <a:latin typeface="Calibri"/>
            </a:endParaRPr>
          </a:p>
        </p:txBody>
      </p:sp>
      <p:sp>
        <p:nvSpPr>
          <p:cNvPr id="70" name="PlaceHolder 2"/>
          <p:cNvSpPr>
            <a:spLocks noGrp="1"/>
          </p:cNvSpPr>
          <p:nvPr>
            <p:ph/>
          </p:nvPr>
        </p:nvSpPr>
        <p:spPr>
          <a:xfrm>
            <a:off x="355320" y="1455480"/>
            <a:ext cx="8407080" cy="313920"/>
          </a:xfrm>
          <a:prstGeom prst="rect">
            <a:avLst/>
          </a:prstGeom>
          <a:noFill/>
          <a:ln w="0">
            <a:noFill/>
          </a:ln>
        </p:spPr>
        <p:txBody>
          <a:bodyPr lIns="90000" tIns="45000" rIns="90000" bIns="45000" anchor="ctr">
            <a:noAutofit/>
          </a:bodyPr>
          <a:lstStyle/>
          <a:p>
            <a:pPr indent="0" defTabSz="457200">
              <a:lnSpc>
                <a:spcPct val="100000"/>
              </a:lnSpc>
              <a:spcBef>
                <a:spcPts val="479"/>
              </a:spcBef>
              <a:buNone/>
              <a:tabLst>
                <a:tab pos="0" algn="l"/>
              </a:tabLst>
            </a:pPr>
            <a:r>
              <a:rPr lang="en-US" sz="2400" b="1" strike="noStrike" spc="-1">
                <a:solidFill>
                  <a:srgbClr val="F29A31"/>
                </a:solidFill>
                <a:latin typeface="-apple-system"/>
              </a:rPr>
              <a:t>SYNACOR PROFESSIONAL SERVICES</a:t>
            </a:r>
            <a:endParaRPr lang="en-US" sz="2400" b="0" strike="noStrike" spc="-1">
              <a:solidFill>
                <a:schemeClr val="lt1"/>
              </a:solidFill>
              <a:latin typeface="Avenir Medium"/>
            </a:endParaRPr>
          </a:p>
        </p:txBody>
      </p:sp>
      <p:sp>
        <p:nvSpPr>
          <p:cNvPr id="71" name="PlaceHolder 3"/>
          <p:cNvSpPr>
            <a:spLocks noGrp="1"/>
          </p:cNvSpPr>
          <p:nvPr>
            <p:ph/>
          </p:nvPr>
        </p:nvSpPr>
        <p:spPr>
          <a:xfrm>
            <a:off x="355680" y="4338000"/>
            <a:ext cx="4409280" cy="425880"/>
          </a:xfrm>
          <a:prstGeom prst="rect">
            <a:avLst/>
          </a:prstGeom>
          <a:noFill/>
          <a:ln w="0">
            <a:noFill/>
          </a:ln>
        </p:spPr>
        <p:txBody>
          <a:bodyPr lIns="91440" tIns="45720" rIns="91440" bIns="45720" anchor="t">
            <a:noAutofit/>
          </a:bodyPr>
          <a:lstStyle/>
          <a:p>
            <a:pPr indent="0" defTabSz="457200">
              <a:lnSpc>
                <a:spcPct val="100000"/>
              </a:lnSpc>
              <a:spcBef>
                <a:spcPts val="479"/>
              </a:spcBef>
              <a:buNone/>
              <a:tabLst>
                <a:tab pos="0" algn="l"/>
              </a:tabLst>
            </a:pPr>
            <a:r>
              <a:rPr lang="en-US" sz="2400" b="0" strike="noStrike" spc="-1">
                <a:solidFill>
                  <a:schemeClr val="lt1"/>
                </a:solidFill>
                <a:latin typeface="-apple-system"/>
              </a:rPr>
              <a:t>January , 2025</a:t>
            </a:r>
            <a:endParaRPr lang="en-US" sz="2400" b="0" strike="noStrike" spc="-1">
              <a:solidFill>
                <a:schemeClr val="lt1"/>
              </a:solidFill>
              <a:latin typeface="Avenir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LDAP Tier (Continued)</a:t>
            </a:r>
            <a:endParaRPr lang="en-US" sz="1600" b="0" strike="noStrike" spc="-1">
              <a:solidFill>
                <a:schemeClr val="dk1"/>
              </a:solidFill>
              <a:latin typeface="Calibri"/>
            </a:endParaRPr>
          </a:p>
        </p:txBody>
      </p:sp>
      <p:sp>
        <p:nvSpPr>
          <p:cNvPr id="92" name="TextBox 6"/>
          <p:cNvSpPr/>
          <p:nvPr/>
        </p:nvSpPr>
        <p:spPr>
          <a:xfrm>
            <a:off x="392400" y="612360"/>
            <a:ext cx="8473680" cy="378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200" b="1" strike="noStrike" spc="-1">
                <a:solidFill>
                  <a:schemeClr val="dk1"/>
                </a:solidFill>
                <a:latin typeface="Arial"/>
                <a:ea typeface="Times New Roman"/>
              </a:rPr>
              <a:t>Is there sufficient disk space?</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Linux OS (df –h)</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OpenSource Monitoring (Zabbix, Nagios) with Disk Check routines</a:t>
            </a:r>
            <a:endParaRPr lang="en-US" sz="1200" b="0" strike="noStrike" spc="-1">
              <a:solidFill>
                <a:srgbClr val="000000"/>
              </a:solidFill>
              <a:latin typeface="Arial"/>
            </a:endParaRPr>
          </a:p>
          <a:p>
            <a:pPr defTabSz="914400">
              <a:lnSpc>
                <a:spcPct val="107000"/>
              </a:lnSpc>
              <a:tabLst>
                <a:tab pos="0" algn="l"/>
                <a:tab pos="457200" algn="l"/>
              </a:tabLst>
            </a:pPr>
            <a:endParaRPr lang="en-US" sz="14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Is the zimbra.log being written, rolled and gzipped, and pruned?</a:t>
            </a:r>
            <a:endParaRPr lang="en-US" sz="1200" b="0" strike="noStrike" spc="-1">
              <a:solidFill>
                <a:srgbClr val="000000"/>
              </a:solidFill>
              <a:latin typeface="Arial"/>
            </a:endParaRPr>
          </a:p>
          <a:p>
            <a:pPr marL="171360" indent="-17136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Inspect /var/log directory on each LDAP VM (</a:t>
            </a:r>
            <a:r>
              <a:rPr lang="sv-SE" sz="900" b="0" strike="noStrike" spc="-1">
                <a:solidFill>
                  <a:schemeClr val="dk1"/>
                </a:solidFill>
                <a:latin typeface="Courier New"/>
                <a:ea typeface="Times New Roman"/>
              </a:rPr>
              <a:t>ls -l /var/log/zimbra*</a:t>
            </a:r>
            <a:r>
              <a:rPr lang="en-US" sz="1200" b="0" strike="noStrike" spc="-1">
                <a:solidFill>
                  <a:schemeClr val="dk1"/>
                </a:solidFill>
                <a:latin typeface="Calibri"/>
                <a:ea typeface="Times New Roman"/>
              </a:rPr>
              <a:t>)</a:t>
            </a: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Is the zmstats data being written, gzipped and stored?</a:t>
            </a:r>
            <a:endParaRPr lang="en-US" sz="1200" b="0" strike="noStrike" spc="-1">
              <a:solidFill>
                <a:srgbClr val="000000"/>
              </a:solidFill>
              <a:latin typeface="Arial"/>
            </a:endParaRPr>
          </a:p>
          <a:p>
            <a:pPr marL="171360" indent="-17136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Inspect /opt/zimbra/zmstat directory on each LDAP VM (</a:t>
            </a:r>
            <a:r>
              <a:rPr lang="en-US" sz="900" b="0" strike="noStrike" spc="-1">
                <a:solidFill>
                  <a:schemeClr val="dk1"/>
                </a:solidFill>
                <a:latin typeface="Courier New"/>
                <a:ea typeface="Times New Roman"/>
              </a:rPr>
              <a:t>ls –l /opt/zimbra/zmstat, ls –l /opt/zimbra/zmstat/2024-12-17</a:t>
            </a:r>
            <a:r>
              <a:rPr lang="en-US" sz="1200" b="0" strike="noStrike" spc="-1">
                <a:solidFill>
                  <a:schemeClr val="dk1"/>
                </a:solidFill>
                <a:latin typeface="Calibri"/>
                <a:ea typeface="Times New Roman"/>
              </a:rPr>
              <a:t>)</a:t>
            </a: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Are the backups running?</a:t>
            </a:r>
            <a:endParaRPr lang="en-US" sz="1200" b="0" strike="noStrike" spc="-1">
              <a:solidFill>
                <a:srgbClr val="000000"/>
              </a:solidFill>
              <a:latin typeface="Arial"/>
            </a:endParaRPr>
          </a:p>
          <a:p>
            <a:pPr marL="285840"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Inspect /var/log directory on each LDAP VM (</a:t>
            </a:r>
            <a:r>
              <a:rPr lang="en-US" sz="900" b="0" strike="noStrike" spc="-1">
                <a:solidFill>
                  <a:schemeClr val="dk1"/>
                </a:solidFill>
                <a:latin typeface="Courier New"/>
                <a:ea typeface="Times New Roman"/>
              </a:rPr>
              <a:t>ls –l /opt/zimbra/backup/sessions</a:t>
            </a:r>
            <a:r>
              <a:rPr lang="en-US" sz="1200" b="0" strike="noStrike" spc="-1">
                <a:solidFill>
                  <a:schemeClr val="dk1"/>
                </a:solidFill>
                <a:latin typeface="Calibri"/>
                <a:ea typeface="Times New Roman"/>
              </a:rPr>
              <a:t>)</a:t>
            </a:r>
            <a:endParaRPr lang="en-US" sz="1200" b="0" strike="noStrike" spc="-1">
              <a:solidFill>
                <a:srgbClr val="000000"/>
              </a:solidFill>
              <a:latin typeface="Arial"/>
            </a:endParaRPr>
          </a:p>
          <a:p>
            <a:pPr marL="285840"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zmbackupquery (</a:t>
            </a:r>
            <a:r>
              <a:rPr lang="en-US" sz="900" b="0" strike="noStrike" spc="-1">
                <a:solidFill>
                  <a:schemeClr val="dk1"/>
                </a:solidFill>
                <a:latin typeface="Courier New"/>
                <a:ea typeface="Times New Roman"/>
              </a:rPr>
              <a:t>[zimbra@ldapm1 ~] zmbackupquery | head -10</a:t>
            </a:r>
            <a:r>
              <a:rPr lang="en-US" sz="1200" b="0" strike="noStrike" spc="-1">
                <a:solidFill>
                  <a:schemeClr val="dk1"/>
                </a:solidFill>
                <a:latin typeface="Calibri"/>
                <a:ea typeface="Times New Roman"/>
              </a:rPr>
              <a:t>)</a:t>
            </a: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Is Linux OS Health OK?</a:t>
            </a:r>
            <a:endParaRPr lang="en-US" sz="1200" b="0" strike="noStrike" spc="-1">
              <a:solidFill>
                <a:srgbClr val="000000"/>
              </a:solidFill>
              <a:latin typeface="Arial"/>
            </a:endParaRPr>
          </a:p>
          <a:p>
            <a:pPr defTabSz="914400">
              <a:lnSpc>
                <a:spcPct val="107000"/>
              </a:lnSpc>
              <a:spcAft>
                <a:spcPts val="799"/>
              </a:spcAft>
              <a:tabLst>
                <a:tab pos="0" algn="l"/>
                <a:tab pos="457200" algn="l"/>
              </a:tabLst>
            </a:pPr>
            <a:r>
              <a:rPr lang="en-US" sz="1200" b="0" strike="noStrike" spc="-1">
                <a:solidFill>
                  <a:schemeClr val="dk1"/>
                </a:solidFill>
                <a:latin typeface="Calibri"/>
                <a:ea typeface="Times New Roman"/>
              </a:rPr>
              <a:t>Generally considered outside the scope of Zimbra but there are plenty of OpenSource tools or general tools available in Linux to examine items like CPU usage, Load Average, Memory, etc, as well as general pings by FQDN.</a:t>
            </a:r>
            <a:endParaRPr lang="en-US" sz="12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666720" y="777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LDAP Tier (Continued)</a:t>
            </a:r>
            <a:endParaRPr lang="en-US" sz="1600" b="0" strike="noStrike" spc="-1">
              <a:solidFill>
                <a:schemeClr val="dk1"/>
              </a:solidFill>
              <a:latin typeface="Calibri"/>
            </a:endParaRPr>
          </a:p>
        </p:txBody>
      </p:sp>
      <p:sp>
        <p:nvSpPr>
          <p:cNvPr id="94" name="TextBox 6"/>
          <p:cNvSpPr/>
          <p:nvPr/>
        </p:nvSpPr>
        <p:spPr>
          <a:xfrm>
            <a:off x="247680" y="453600"/>
            <a:ext cx="8473680" cy="4223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200" b="1" strike="noStrike" spc="-1">
                <a:solidFill>
                  <a:schemeClr val="dk1"/>
                </a:solidFill>
                <a:latin typeface="Arial"/>
                <a:ea typeface="Times New Roman"/>
              </a:rPr>
              <a:t>Are the Masters in-sync?</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zmreplchk (sometimes reports incorrectly if ldap_url and ldap_master_url are not conforming format)</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Do what zmreplcheck does using ldapsearch</a:t>
            </a:r>
            <a:endParaRPr lang="en-US" sz="12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[zimbra@ldapm1 ~]$ for i in {1,2,3}; do echo -- zmldap$i -- &amp;&amp; ldapsearch -xLLLH ldap://zmldap$i.bcc.gov.bd:389 -s base contextCSN | grep context | awk '{print $2}'</a:t>
            </a:r>
            <a:r>
              <a:rPr lang="en-US" sz="900" b="0" strike="noStrike" spc="-1">
                <a:solidFill>
                  <a:schemeClr val="dk1"/>
                </a:solidFill>
                <a:latin typeface="Calibri"/>
                <a:ea typeface="Times New Roman"/>
              </a:rPr>
              <a:t> </a:t>
            </a:r>
            <a:r>
              <a:rPr lang="en-US" sz="900" b="0" strike="noStrike" spc="-1">
                <a:solidFill>
                  <a:schemeClr val="dk1"/>
                </a:solidFill>
                <a:latin typeface="Courier New"/>
                <a:ea typeface="Times New Roman"/>
              </a:rPr>
              <a:t>| cut -c1-18 ;done</a:t>
            </a:r>
            <a:endParaRPr lang="en-US" sz="9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 ldapm1 --</a:t>
            </a:r>
            <a:br>
              <a:rPr sz="900"/>
            </a:br>
            <a:r>
              <a:rPr lang="en-US" sz="900" b="0" strike="noStrike" spc="-1">
                <a:solidFill>
                  <a:schemeClr val="dk1"/>
                </a:solidFill>
                <a:latin typeface="Courier New"/>
                <a:ea typeface="Times New Roman"/>
              </a:rPr>
              <a:t>20200331040354.291350</a:t>
            </a:r>
            <a:br>
              <a:rPr sz="900"/>
            </a:br>
            <a:r>
              <a:rPr lang="en-US" sz="900" b="0" strike="noStrike" spc="-1">
                <a:solidFill>
                  <a:schemeClr val="dk1"/>
                </a:solidFill>
                <a:latin typeface="Courier New"/>
                <a:ea typeface="Times New Roman"/>
              </a:rPr>
              <a:t>20201022164935.359887</a:t>
            </a:r>
            <a:br>
              <a:rPr sz="900"/>
            </a:br>
            <a:r>
              <a:rPr lang="en-US" sz="900" b="0" strike="noStrike" spc="-1">
                <a:solidFill>
                  <a:schemeClr val="dk1"/>
                </a:solidFill>
                <a:latin typeface="Courier New"/>
                <a:ea typeface="Times New Roman"/>
              </a:rPr>
              <a:t>20201022202845.777115</a:t>
            </a:r>
            <a:br>
              <a:rPr sz="900"/>
            </a:br>
            <a:r>
              <a:rPr lang="en-US" sz="900" b="0" strike="noStrike" spc="-1">
                <a:solidFill>
                  <a:schemeClr val="dk1"/>
                </a:solidFill>
                <a:latin typeface="Courier New"/>
                <a:ea typeface="Times New Roman"/>
              </a:rPr>
              <a:t>-- ldapm2 --</a:t>
            </a:r>
            <a:br>
              <a:rPr sz="900"/>
            </a:br>
            <a:r>
              <a:rPr lang="en-US" sz="900" b="0" strike="noStrike" spc="-1">
                <a:solidFill>
                  <a:schemeClr val="dk1"/>
                </a:solidFill>
                <a:latin typeface="Courier New"/>
                <a:ea typeface="Times New Roman"/>
              </a:rPr>
              <a:t>20200331040354.291350</a:t>
            </a:r>
            <a:br>
              <a:rPr sz="900"/>
            </a:br>
            <a:r>
              <a:rPr lang="en-US" sz="900" b="0" strike="noStrike" spc="-1">
                <a:solidFill>
                  <a:schemeClr val="dk1"/>
                </a:solidFill>
                <a:latin typeface="Courier New"/>
                <a:ea typeface="Times New Roman"/>
              </a:rPr>
              <a:t>20201022164935.359887</a:t>
            </a:r>
            <a:br>
              <a:rPr sz="900"/>
            </a:br>
            <a:r>
              <a:rPr lang="en-US" sz="900" b="0" strike="noStrike" spc="-1">
                <a:solidFill>
                  <a:schemeClr val="dk1"/>
                </a:solidFill>
                <a:latin typeface="Courier New"/>
                <a:ea typeface="Times New Roman"/>
              </a:rPr>
              <a:t>20201022202845.777115</a:t>
            </a:r>
            <a:br>
              <a:rPr sz="900"/>
            </a:br>
            <a:r>
              <a:rPr lang="en-US" sz="900" b="0" strike="noStrike" spc="-1">
                <a:solidFill>
                  <a:schemeClr val="dk1"/>
                </a:solidFill>
                <a:latin typeface="Courier New"/>
                <a:ea typeface="Times New Roman"/>
              </a:rPr>
              <a:t>-- ldapm3 --</a:t>
            </a:r>
            <a:br>
              <a:rPr sz="900"/>
            </a:br>
            <a:r>
              <a:rPr lang="en-US" sz="900" b="0" strike="noStrike" spc="-1">
                <a:solidFill>
                  <a:schemeClr val="dk1"/>
                </a:solidFill>
                <a:latin typeface="Courier New"/>
                <a:ea typeface="Times New Roman"/>
              </a:rPr>
              <a:t>20200331040354.291350</a:t>
            </a:r>
            <a:br>
              <a:rPr sz="900"/>
            </a:br>
            <a:r>
              <a:rPr lang="en-US" sz="900" b="0" strike="noStrike" spc="-1">
                <a:solidFill>
                  <a:schemeClr val="dk1"/>
                </a:solidFill>
                <a:latin typeface="Courier New"/>
                <a:ea typeface="Times New Roman"/>
              </a:rPr>
              <a:t>20201022164935.359887</a:t>
            </a:r>
            <a:br>
              <a:rPr sz="900"/>
            </a:br>
            <a:r>
              <a:rPr lang="en-US" sz="900" b="0" strike="noStrike" spc="-1">
                <a:solidFill>
                  <a:schemeClr val="dk1"/>
                </a:solidFill>
                <a:latin typeface="Courier New"/>
                <a:ea typeface="Times New Roman"/>
              </a:rPr>
              <a:t>20201022202845.777115</a:t>
            </a:r>
            <a:endParaRPr lang="en-US" sz="9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Are the object counts in-sync on each Master?</a:t>
            </a:r>
            <a:endParaRPr lang="en-US" sz="12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[zimbra@ldapm1 ~]$ for i in {1,2,3}; do ldapsearch -LLL -x -h ldapm$i.bcc.gov.bd:389 -D 'uid=zimbra,cn=admins,cn=zimbra' -w B4V3iy5Mw '(&amp;(objectclass=zimbraAccount)(mail=*))' zimbraMailDeliveryAddress | wc -l</a:t>
            </a:r>
            <a:br>
              <a:rPr sz="900"/>
            </a:br>
            <a:r>
              <a:rPr lang="en-US" sz="900" b="0" strike="noStrike" spc="-1">
                <a:solidFill>
                  <a:schemeClr val="dk1"/>
                </a:solidFill>
                <a:latin typeface="Courier New"/>
                <a:ea typeface="Times New Roman"/>
              </a:rPr>
              <a:t>74040</a:t>
            </a:r>
            <a:endParaRPr lang="en-US" sz="9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74040</a:t>
            </a:r>
            <a:endParaRPr lang="en-US" sz="9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74040</a:t>
            </a:r>
            <a:endParaRPr lang="en-US" sz="900" b="0" strike="noStrike" spc="-1">
              <a:solidFill>
                <a:srgbClr val="000000"/>
              </a:solidFill>
              <a:latin typeface="Arial"/>
            </a:endParaRPr>
          </a:p>
          <a:p>
            <a:pPr defTabSz="914400">
              <a:lnSpc>
                <a:spcPct val="100000"/>
              </a:lnSpc>
              <a:tabLst>
                <a:tab pos="0" algn="l"/>
                <a:tab pos="457200" algn="l"/>
              </a:tabLst>
            </a:pPr>
            <a:r>
              <a:rPr lang="en-US" sz="900" b="0" strike="noStrike" spc="-1">
                <a:solidFill>
                  <a:schemeClr val="dk1"/>
                </a:solidFill>
                <a:latin typeface="lucida console"/>
                <a:ea typeface="Times New Roman"/>
              </a:rPr>
              <a:t>                                            </a:t>
            </a:r>
            <a:endParaRPr lang="en-US" sz="9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p:txBody>
      </p:sp>
      <p:sp>
        <p:nvSpPr>
          <p:cNvPr id="95" name="TextBox 3"/>
          <p:cNvSpPr/>
          <p:nvPr/>
        </p:nvSpPr>
        <p:spPr>
          <a:xfrm>
            <a:off x="2832120" y="2258280"/>
            <a:ext cx="4571640" cy="28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200" b="0" strike="noStrike" spc="-1">
                <a:solidFill>
                  <a:schemeClr val="dk1"/>
                </a:solidFill>
                <a:latin typeface="Calibri"/>
                <a:ea typeface="Times New Roman"/>
              </a:rPr>
              <a:t>All numbers being identical implies we are in-sync</a:t>
            </a:r>
            <a:endParaRPr lang="en-US" sz="1200" b="0" strike="noStrike" spc="-1">
              <a:solidFill>
                <a:srgbClr val="000000"/>
              </a:solidFill>
              <a:latin typeface="Arial"/>
            </a:endParaRPr>
          </a:p>
        </p:txBody>
      </p:sp>
      <p:cxnSp>
        <p:nvCxnSpPr>
          <p:cNvPr id="96" name="Straight Arrow Connector 5"/>
          <p:cNvCxnSpPr/>
          <p:nvPr/>
        </p:nvCxnSpPr>
        <p:spPr>
          <a:xfrm flipH="1" flipV="1">
            <a:off x="2089080" y="2000160"/>
            <a:ext cx="609840" cy="317880"/>
          </a:xfrm>
          <a:prstGeom prst="straightConnector1">
            <a:avLst/>
          </a:prstGeom>
          <a:ln>
            <a:solidFill>
              <a:srgbClr val="4F81BD"/>
            </a:solidFill>
            <a:round/>
            <a:tailEnd type="triangle" w="med" len="med"/>
          </a:ln>
        </p:spPr>
      </p:cxnSp>
      <p:cxnSp>
        <p:nvCxnSpPr>
          <p:cNvPr id="97" name="Straight Arrow Connector 7"/>
          <p:cNvCxnSpPr/>
          <p:nvPr/>
        </p:nvCxnSpPr>
        <p:spPr>
          <a:xfrm flipH="1">
            <a:off x="2124000" y="2412720"/>
            <a:ext cx="574920" cy="360"/>
          </a:xfrm>
          <a:prstGeom prst="straightConnector1">
            <a:avLst/>
          </a:prstGeom>
          <a:ln>
            <a:solidFill>
              <a:srgbClr val="4F81BD"/>
            </a:solidFill>
            <a:round/>
            <a:tailEnd type="triangle" w="med" len="med"/>
          </a:ln>
        </p:spPr>
      </p:cxnSp>
      <p:cxnSp>
        <p:nvCxnSpPr>
          <p:cNvPr id="98" name="Straight Arrow Connector 9"/>
          <p:cNvCxnSpPr/>
          <p:nvPr/>
        </p:nvCxnSpPr>
        <p:spPr>
          <a:xfrm flipH="1">
            <a:off x="2124000" y="2521440"/>
            <a:ext cx="574920" cy="469440"/>
          </a:xfrm>
          <a:prstGeom prst="straightConnector1">
            <a:avLst/>
          </a:prstGeom>
          <a:ln>
            <a:solidFill>
              <a:srgbClr val="4F81BD"/>
            </a:solidFill>
            <a:roun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LDAP Tier (Continued)</a:t>
            </a:r>
            <a:endParaRPr lang="en-US" sz="1600" b="0" strike="noStrike" spc="-1">
              <a:solidFill>
                <a:schemeClr val="dk1"/>
              </a:solidFill>
              <a:latin typeface="Calibri"/>
            </a:endParaRPr>
          </a:p>
        </p:txBody>
      </p:sp>
      <p:sp>
        <p:nvSpPr>
          <p:cNvPr id="100" name="TextBox 6"/>
          <p:cNvSpPr/>
          <p:nvPr/>
        </p:nvSpPr>
        <p:spPr>
          <a:xfrm>
            <a:off x="76320" y="578880"/>
            <a:ext cx="8940600" cy="446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400" b="1" strike="noStrike" spc="-1">
                <a:solidFill>
                  <a:schemeClr val="dk1"/>
                </a:solidFill>
                <a:latin typeface="Arial"/>
                <a:ea typeface="Times New Roman"/>
              </a:rPr>
              <a:t>Is there fragmentation of the LDAP database?</a:t>
            </a:r>
            <a:endParaRPr lang="en-US" sz="1400" b="0" strike="noStrike" spc="-1">
              <a:solidFill>
                <a:srgbClr val="000000"/>
              </a:solidFill>
              <a:latin typeface="Arial"/>
            </a:endParaRPr>
          </a:p>
          <a:p>
            <a:pPr defTabSz="914400">
              <a:lnSpc>
                <a:spcPct val="107000"/>
              </a:lnSpc>
              <a:spcAft>
                <a:spcPts val="799"/>
              </a:spcAft>
              <a:tabLst>
                <a:tab pos="0" algn="l"/>
                <a:tab pos="457200" algn="l"/>
              </a:tabLst>
            </a:pPr>
            <a:r>
              <a:rPr lang="en-US" sz="1100" b="0" strike="noStrike" spc="-1">
                <a:solidFill>
                  <a:schemeClr val="dk1"/>
                </a:solidFill>
                <a:latin typeface="Calibri"/>
                <a:ea typeface="Times New Roman"/>
              </a:rPr>
              <a:t>Fragmentation of the LDAP Main database (path shown below) can occur over time and is recorded in what are known as “free pages” which are 4K bytes in size.  The more free pages, the more fragmented the database is.  With approximately 200K “objects” in LDAP (BCC current level + growth), the size of the data.mdb file should be somewhere between 500MB-700MB (size variance due to object size).   You can review the current size (check on the new RHEL8 LDAP Masters, which should have nominal fragmentation) using:</a:t>
            </a:r>
            <a:endParaRPr lang="en-US" sz="11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[zimbra@ldapm1 ~]$ du -c -h /opt/zimbra/data/ldap/mdb/db/data.mdb</a:t>
            </a:r>
            <a:endParaRPr lang="en-US" sz="9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654M    /opt/zimbra/data/ldap/mdb/db/data.mdb</a:t>
            </a:r>
            <a:endParaRPr lang="en-US" sz="9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654M    total</a:t>
            </a:r>
            <a:endParaRPr lang="en-US" sz="9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1100" b="0" strike="noStrike" spc="-1">
                <a:solidFill>
                  <a:schemeClr val="dk1"/>
                </a:solidFill>
                <a:latin typeface="Calibri"/>
                <a:ea typeface="Times New Roman"/>
              </a:rPr>
              <a:t>Now we will count the free pages, and see how much data this represents (fragmentation)</a:t>
            </a:r>
            <a:endParaRPr lang="en-US" sz="11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[zimbra@ae-test-2-el8 ~]$ mdb_stat -f /opt/zimbra/data/ldap/mdb/db | grep "Free pages"</a:t>
            </a:r>
            <a:endParaRPr lang="en-US" sz="9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  Free pages: 315</a:t>
            </a:r>
            <a:endParaRPr lang="en-US" sz="9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[zimbra@ae-test-2-el8 ~]$ mdb_stat -f /opt/zimbra/data/ldap/mdb/db | grep "Free pages" | awk '{print $3 * 4096/1024/1024 " MB"}'</a:t>
            </a:r>
            <a:endParaRPr lang="en-US" sz="9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1.23047 MB</a:t>
            </a:r>
            <a:endParaRPr lang="en-US" sz="9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1100" b="0" strike="noStrike" spc="-1">
                <a:solidFill>
                  <a:schemeClr val="dk1"/>
                </a:solidFill>
                <a:latin typeface="Calibri"/>
                <a:ea typeface="Times New Roman"/>
              </a:rPr>
              <a:t>So, as we can see, very minor.  If the number of free pages is however consuming 50% of the size of the database (essentially the data.mdb is close to 1TB), then dump/reload (zmslapcat/zmslapadd) will defragment, but this should be a planned maintenance window.</a:t>
            </a:r>
            <a:endParaRPr lang="en-US" sz="11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1100" b="0" strike="noStrike" spc="-1">
                <a:solidFill>
                  <a:schemeClr val="dk1"/>
                </a:solidFill>
                <a:latin typeface="Calibri"/>
                <a:ea typeface="Times New Roman"/>
              </a:rPr>
              <a:t>Note the data.mdb is known as a “sparse” file, you cannot get the correct size using “ls –ltr”, it will show:</a:t>
            </a:r>
            <a:endParaRPr lang="en-US" sz="11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[zimbra@ldapm1 ~]$ ls -ltr /opt/zimbra/data/ldap/mdb/db/data.mdb</a:t>
            </a:r>
            <a:endParaRPr lang="en-US" sz="9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-rw-------. 1 zimbra zimbra 85899345920 Dec 17 23:24 /opt/zimbra/data/ldap/mdb/db/data.mdb</a:t>
            </a:r>
            <a:endParaRPr lang="en-US" sz="900" b="0" strike="noStrike" spc="-1">
              <a:solidFill>
                <a:srgbClr val="000000"/>
              </a:solidFill>
              <a:latin typeface="Arial"/>
            </a:endParaRPr>
          </a:p>
          <a:p>
            <a:pPr defTabSz="914400">
              <a:lnSpc>
                <a:spcPct val="107000"/>
              </a:lnSpc>
              <a:spcAft>
                <a:spcPts val="799"/>
              </a:spcAft>
              <a:tabLst>
                <a:tab pos="0" algn="l"/>
                <a:tab pos="457200" algn="l"/>
              </a:tabLst>
            </a:pPr>
            <a:r>
              <a:rPr lang="en-US" sz="1200" b="0" strike="noStrike" spc="-1">
                <a:solidFill>
                  <a:schemeClr val="dk1"/>
                </a:solidFill>
                <a:latin typeface="Calibri"/>
                <a:ea typeface="Times New Roman"/>
              </a:rPr>
              <a:t>  </a:t>
            </a:r>
            <a:endParaRPr lang="en-US" sz="12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LDAP Tier (Continued)</a:t>
            </a:r>
            <a:endParaRPr lang="en-US" sz="1600" b="0" strike="noStrike" spc="-1">
              <a:solidFill>
                <a:schemeClr val="dk1"/>
              </a:solidFill>
              <a:latin typeface="Calibri"/>
            </a:endParaRPr>
          </a:p>
        </p:txBody>
      </p:sp>
      <p:sp>
        <p:nvSpPr>
          <p:cNvPr id="102" name="TextBox 6"/>
          <p:cNvSpPr/>
          <p:nvPr/>
        </p:nvSpPr>
        <p:spPr>
          <a:xfrm>
            <a:off x="101520" y="532080"/>
            <a:ext cx="8940600" cy="432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400" b="1" strike="noStrike" spc="-1">
                <a:solidFill>
                  <a:schemeClr val="dk1"/>
                </a:solidFill>
                <a:latin typeface="Arial"/>
                <a:ea typeface="Times New Roman"/>
              </a:rPr>
              <a:t>Understanding the Accesslog</a:t>
            </a:r>
            <a:endParaRPr lang="en-US" sz="1400" b="0" strike="noStrike" spc="-1">
              <a:solidFill>
                <a:srgbClr val="000000"/>
              </a:solidFill>
              <a:latin typeface="Arial"/>
            </a:endParaRPr>
          </a:p>
          <a:p>
            <a:pPr defTabSz="914400">
              <a:lnSpc>
                <a:spcPct val="107000"/>
              </a:lnSpc>
              <a:spcAft>
                <a:spcPts val="799"/>
              </a:spcAft>
              <a:tabLst>
                <a:tab pos="0" algn="l"/>
                <a:tab pos="457200" algn="l"/>
              </a:tabLst>
            </a:pPr>
            <a:r>
              <a:rPr lang="en-US" sz="1100" b="0" strike="noStrike" spc="-1">
                <a:solidFill>
                  <a:schemeClr val="dk1"/>
                </a:solidFill>
                <a:latin typeface="Calibri"/>
                <a:ea typeface="Times New Roman"/>
              </a:rPr>
              <a:t>The accesslog database functionality of OpenLDAP is where modifications to LDAP attribute values are stored, for other Masters or Replicas to fetch in order to remain in sync with the write Master.  For example, a modification to an account as follows:</a:t>
            </a:r>
            <a:endParaRPr lang="en-US" sz="1100" b="0" strike="noStrike" spc="-1">
              <a:solidFill>
                <a:srgbClr val="000000"/>
              </a:solidFill>
              <a:latin typeface="Arial"/>
            </a:endParaRPr>
          </a:p>
          <a:p>
            <a:pPr defTabSz="914400">
              <a:lnSpc>
                <a:spcPct val="107000"/>
              </a:lnSpc>
              <a:spcAft>
                <a:spcPts val="799"/>
              </a:spcAft>
              <a:tabLst>
                <a:tab pos="0" algn="l"/>
                <a:tab pos="457200" algn="l"/>
              </a:tabLst>
            </a:pPr>
            <a:r>
              <a:rPr lang="en-US" sz="800" b="0" strike="noStrike" spc="-1">
                <a:solidFill>
                  <a:schemeClr val="dk1"/>
                </a:solidFill>
                <a:latin typeface="Microsoft New Tai Lue"/>
                <a:ea typeface="Times New Roman"/>
              </a:rPr>
              <a:t>[zimbra@store1 ~]$ zmprov ma admin@botch.org zimbraPortalName cookie</a:t>
            </a:r>
            <a:endParaRPr lang="en-US" sz="800" b="0" strike="noStrike" spc="-1">
              <a:solidFill>
                <a:srgbClr val="000000"/>
              </a:solidFill>
              <a:latin typeface="Arial"/>
            </a:endParaRPr>
          </a:p>
          <a:p>
            <a:pPr defTabSz="914400">
              <a:lnSpc>
                <a:spcPct val="107000"/>
              </a:lnSpc>
              <a:spcAft>
                <a:spcPts val="799"/>
              </a:spcAft>
              <a:tabLst>
                <a:tab pos="0" algn="l"/>
                <a:tab pos="457200" algn="l"/>
              </a:tabLst>
            </a:pPr>
            <a:r>
              <a:rPr lang="en-US" sz="1100" b="0" strike="noStrike" spc="-1">
                <a:solidFill>
                  <a:schemeClr val="dk1"/>
                </a:solidFill>
                <a:latin typeface="Calibri"/>
                <a:ea typeface="Times New Roman"/>
              </a:rPr>
              <a:t>Results in the following entry added to the end of the accesslog DB that looks like this:</a:t>
            </a:r>
            <a:endParaRPr lang="en-US" sz="11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dn: reqStart=20241222211218.000004Z,cn=accesslog</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objectClass: auditModify</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structuralObjectClass: auditModify</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reqStart: 20241222211218.000004Z</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reqEnd: 20241222211218.000005Z</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reqType: modify</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reqSession: 134432</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reqAuthzID: uid=zimbra,cn=admins,cn=zimbra</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reqDN: uid=admin,ou=people,dc=botch,dc=org</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reqResult: 0</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reqMod: zimbraPortalName:= cookie</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reqMod: entryCSN:= 20241222211218.367059Z#000000#002#000000</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reqMod: modifiersName:= uid=zimbra,cn=admins,cn=zimbra</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reqMod: modifyTimestamp:= 20241222211218Z</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reqEntryUUID: 16d90c8e-fe7e-103e-9398-cfa409af20b5</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entryUUID: 2ba43abc-54f5-103f-85cb-33250ebb9f8c</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creatorsName: cn=config</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createTimestamp: 20241222211218Z</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entryCSN: 20241222211218.367059Z#000000#002#000000</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modifiersName: cn=config</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modifyTimestamp: 20241222211218Z</a:t>
            </a:r>
            <a:endParaRPr lang="en-US" sz="800" b="0" strike="noStrike" spc="-1">
              <a:solidFill>
                <a:srgbClr val="000000"/>
              </a:solidFill>
              <a:latin typeface="Arial"/>
            </a:endParaRPr>
          </a:p>
          <a:p>
            <a:pPr defTabSz="914400">
              <a:lnSpc>
                <a:spcPct val="107000"/>
              </a:lnSpc>
              <a:tabLst>
                <a:tab pos="0" algn="l"/>
                <a:tab pos="457200" algn="l"/>
              </a:tabLst>
            </a:pPr>
            <a:endParaRPr lang="en-US" sz="800" b="0" strike="noStrike" spc="-1">
              <a:solidFill>
                <a:srgbClr val="000000"/>
              </a:solidFill>
              <a:latin typeface="Arial"/>
            </a:endParaRPr>
          </a:p>
          <a:p>
            <a:pPr defTabSz="914400">
              <a:lnSpc>
                <a:spcPct val="107000"/>
              </a:lnSpc>
              <a:tabLst>
                <a:tab pos="0" algn="l"/>
                <a:tab pos="457200" algn="l"/>
              </a:tabLst>
            </a:pPr>
            <a:r>
              <a:rPr lang="en-US" sz="1100" b="0" strike="noStrike" spc="-1">
                <a:solidFill>
                  <a:schemeClr val="dk1"/>
                </a:solidFill>
                <a:latin typeface="Calibri"/>
                <a:ea typeface="Times New Roman"/>
              </a:rPr>
              <a:t>The other Masters or Replicas will then poll the write Master and pull this update in milliseconds.</a:t>
            </a:r>
            <a:endParaRPr lang="en-US" sz="1100" b="0" strike="noStrike" spc="-1">
              <a:solidFill>
                <a:srgbClr val="000000"/>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Box 3"/>
          <p:cNvSpPr/>
          <p:nvPr/>
        </p:nvSpPr>
        <p:spPr>
          <a:xfrm>
            <a:off x="244440" y="780480"/>
            <a:ext cx="8229240" cy="390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200" b="1" strike="noStrike" spc="-1">
                <a:solidFill>
                  <a:schemeClr val="dk1"/>
                </a:solidFill>
                <a:latin typeface="Arial"/>
                <a:ea typeface="Times New Roman"/>
              </a:rPr>
              <a:t>Checking for Excessive Attribute Modifications</a:t>
            </a:r>
            <a:endParaRPr lang="en-US" sz="1200" b="0" strike="noStrike" spc="-1">
              <a:solidFill>
                <a:srgbClr val="000000"/>
              </a:solidFill>
              <a:latin typeface="Arial"/>
            </a:endParaRPr>
          </a:p>
          <a:p>
            <a:pPr defTabSz="914400">
              <a:lnSpc>
                <a:spcPct val="107000"/>
              </a:lnSpc>
              <a:spcAft>
                <a:spcPts val="799"/>
              </a:spcAft>
              <a:tabLst>
                <a:tab pos="0" algn="l"/>
                <a:tab pos="457200" algn="l"/>
              </a:tabLst>
            </a:pPr>
            <a:r>
              <a:rPr lang="en-US" sz="1200" b="0" strike="noStrike" spc="-1">
                <a:solidFill>
                  <a:schemeClr val="dk1"/>
                </a:solidFill>
                <a:latin typeface="Calibri"/>
                <a:ea typeface="Times New Roman"/>
              </a:rPr>
              <a:t>The access log can be exported at anytime using the command:</a:t>
            </a:r>
            <a:endParaRPr lang="en-US" sz="12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[zimbra@ldapm1 ~]$ /opt/zimba/libxec/./zmslapcat –a /var/tmp</a:t>
            </a:r>
            <a:endParaRPr lang="en-US" sz="800" b="0" strike="noStrike" spc="-1">
              <a:solidFill>
                <a:srgbClr val="000000"/>
              </a:solidFill>
              <a:latin typeface="Arial"/>
            </a:endParaRPr>
          </a:p>
          <a:p>
            <a:pPr defTabSz="914400">
              <a:lnSpc>
                <a:spcPct val="107000"/>
              </a:lnSpc>
              <a:tabLst>
                <a:tab pos="0" algn="l"/>
                <a:tab pos="457200" algn="l"/>
              </a:tabLst>
            </a:pPr>
            <a:endParaRPr lang="en-US" sz="1000" b="0" strike="noStrike" spc="-1">
              <a:solidFill>
                <a:srgbClr val="000000"/>
              </a:solidFill>
              <a:latin typeface="Arial"/>
            </a:endParaRPr>
          </a:p>
          <a:p>
            <a:pPr defTabSz="914400">
              <a:lnSpc>
                <a:spcPct val="107000"/>
              </a:lnSpc>
              <a:tabLst>
                <a:tab pos="0" algn="l"/>
                <a:tab pos="457200" algn="l"/>
              </a:tabLst>
            </a:pPr>
            <a:r>
              <a:rPr lang="en-US" sz="1200" b="0" strike="noStrike" spc="-1">
                <a:solidFill>
                  <a:schemeClr val="dk1"/>
                </a:solidFill>
                <a:latin typeface="Calibri"/>
                <a:ea typeface="Times New Roman"/>
              </a:rPr>
              <a:t>This will create ldap-accesslog.bak in /var/tmp, and contains all updates (adds/deletes/modifications) that have occurred in the last 24 hours with the most recent updates at the end of the log.  We can sort this by operation to see if there some updates that are excessive.</a:t>
            </a:r>
            <a:endParaRPr lang="en-US" sz="1200" b="0" strike="noStrike" spc="-1">
              <a:solidFill>
                <a:srgbClr val="000000"/>
              </a:solidFill>
              <a:latin typeface="Arial"/>
            </a:endParaRPr>
          </a:p>
          <a:p>
            <a:pPr defTabSz="914400">
              <a:lnSpc>
                <a:spcPct val="107000"/>
              </a:lnSpc>
              <a:tabLst>
                <a:tab pos="0" algn="l"/>
                <a:tab pos="457200" algn="l"/>
              </a:tabLst>
            </a:pPr>
            <a:endParaRPr lang="en-US" sz="10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[zimbra@ldapm1 ~]$ </a:t>
            </a:r>
            <a:r>
              <a:rPr lang="en-US" sz="900" b="0" strike="noStrike" spc="-1">
                <a:solidFill>
                  <a:srgbClr val="1D1C1D"/>
                </a:solidFill>
                <a:latin typeface="Microsoft New Tai Lue"/>
                <a:ea typeface="Times New Roman"/>
              </a:rPr>
              <a:t>grep "reqMod" /var/tmp/ldap-accesslog.bak |egrep ':=|:+|:-' |egrep -v 'entryCSN|modifiersName|modifyTimestamp'| awk '{print $2}' | sort | uniq -c | sort -n</a:t>
            </a:r>
            <a:endParaRPr lang="en-US" sz="900" b="0" strike="noStrike" spc="-1">
              <a:solidFill>
                <a:srgbClr val="000000"/>
              </a:solidFill>
              <a:latin typeface="Arial"/>
            </a:endParaRPr>
          </a:p>
          <a:p>
            <a:pPr defTabSz="914400">
              <a:lnSpc>
                <a:spcPct val="107000"/>
              </a:lnSpc>
              <a:spcAft>
                <a:spcPts val="799"/>
              </a:spcAft>
              <a:tabLst>
                <a:tab pos="0" algn="l"/>
                <a:tab pos="457200" algn="l"/>
              </a:tabLst>
            </a:pPr>
            <a:r>
              <a:rPr lang="en-US" sz="900" b="0" strike="noStrike" spc="-1">
                <a:solidFill>
                  <a:schemeClr val="dk1"/>
                </a:solidFill>
                <a:latin typeface="Calibri"/>
                <a:ea typeface="Times New Roman"/>
              </a:rPr>
              <a:t>The output will show the attributes update count from least to most, so the end of the output would look like this…</a:t>
            </a:r>
            <a:endParaRPr lang="en-US" sz="900" b="0" strike="noStrike" spc="-1">
              <a:solidFill>
                <a:srgbClr val="000000"/>
              </a:solidFill>
              <a:latin typeface="Arial"/>
            </a:endParaRPr>
          </a:p>
          <a:p>
            <a:pPr defTabSz="914400">
              <a:lnSpc>
                <a:spcPct val="107000"/>
              </a:lnSpc>
              <a:tabLst>
                <a:tab pos="0" algn="l"/>
                <a:tab pos="457200" algn="l"/>
              </a:tabLst>
            </a:pPr>
            <a:r>
              <a:rPr lang="en-US" sz="800" b="0" strike="noStrike" spc="-1">
                <a:solidFill>
                  <a:srgbClr val="1D1C1D"/>
                </a:solidFill>
                <a:latin typeface="Microsoft New Tai Lue"/>
                <a:ea typeface="Times New Roman"/>
              </a:rPr>
              <a:t>388 zimbraPasswordLockoutFailureTime:-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rgbClr val="1D1C1D"/>
                </a:solidFill>
                <a:latin typeface="Microsoft New Tai Lue"/>
                <a:ea typeface="Times New Roman"/>
              </a:rPr>
              <a:t>571 zimbraPasswordLockoutFailureTime:+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rgbClr val="1D1C1D"/>
                </a:solidFill>
                <a:latin typeface="Microsoft New Tai Lue"/>
                <a:ea typeface="Times New Roman"/>
              </a:rPr>
              <a:t>616 zimbraQuotaLastWarnTime:=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rgbClr val="1D1C1D"/>
                </a:solidFill>
                <a:latin typeface="Microsoft New Tai Lue"/>
                <a:ea typeface="Times New Roman"/>
              </a:rPr>
              <a:t>910 zimbraSharedItem:=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rgbClr val="1D1C1D"/>
                </a:solidFill>
                <a:latin typeface="Microsoft New Tai Lue"/>
                <a:ea typeface="Times New Roman"/>
              </a:rPr>
              <a:t>1207 zimbraPrefMailTrustedSenderList:=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rgbClr val="1D1C1D"/>
                </a:solidFill>
                <a:latin typeface="Microsoft New Tai Lue"/>
                <a:ea typeface="Times New Roman"/>
              </a:rPr>
              <a:t>1572 zimbraAuthTokens:=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rgbClr val="1D1C1D"/>
                </a:solidFill>
                <a:latin typeface="Microsoft New Tai Lue"/>
                <a:ea typeface="Times New Roman"/>
              </a:rPr>
              <a:t>1809 zimbraNetworkRealtimeActivation:=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rgbClr val="1D1C1D"/>
                </a:solidFill>
                <a:latin typeface="Microsoft New Tai Lue"/>
                <a:ea typeface="Times New Roman"/>
              </a:rPr>
              <a:t>2072 zimbraLastLogonTimestamp:=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rgbClr val="1D1C1D"/>
                </a:solidFill>
                <a:latin typeface="Microsoft New Tai Lue"/>
                <a:ea typeface="Times New Roman"/>
              </a:rPr>
              <a:t>2863 zimbraPrefSortOrder:=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rgbClr val="1D1C1D"/>
                </a:solidFill>
                <a:latin typeface="Microsoft New Tai Lue"/>
                <a:ea typeface="Times New Roman"/>
              </a:rPr>
              <a:t>24501 zimbraAuthTokens:-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rgbClr val="1D1C1D"/>
                </a:solidFill>
                <a:latin typeface="Microsoft New Tai Lue"/>
                <a:ea typeface="Times New Roman"/>
              </a:rPr>
              <a:t>70293 zimbraDataSourceLastError:= </a:t>
            </a:r>
            <a:endParaRPr lang="en-US" sz="800" b="0" strike="noStrike" spc="-1">
              <a:solidFill>
                <a:srgbClr val="000000"/>
              </a:solidFill>
              <a:latin typeface="Arial"/>
            </a:endParaRPr>
          </a:p>
          <a:p>
            <a:pPr defTabSz="914400">
              <a:lnSpc>
                <a:spcPct val="107000"/>
              </a:lnSpc>
              <a:tabLst>
                <a:tab pos="0" algn="l"/>
                <a:tab pos="457200" algn="l"/>
              </a:tabLst>
            </a:pPr>
            <a:endParaRPr lang="en-US" sz="800" b="0" strike="noStrike" spc="-1">
              <a:solidFill>
                <a:srgbClr val="000000"/>
              </a:solidFill>
              <a:latin typeface="Arial"/>
            </a:endParaRPr>
          </a:p>
          <a:p>
            <a:pPr defTabSz="914400">
              <a:lnSpc>
                <a:spcPct val="100000"/>
              </a:lnSpc>
              <a:tabLst>
                <a:tab pos="0" algn="l"/>
                <a:tab pos="457200" algn="l"/>
              </a:tabLst>
            </a:pPr>
            <a:endParaRPr lang="en-US" sz="1200" b="0" strike="noStrike" spc="-1">
              <a:solidFill>
                <a:srgbClr val="000000"/>
              </a:solidFill>
              <a:latin typeface="Arial"/>
            </a:endParaRPr>
          </a:p>
        </p:txBody>
      </p:sp>
      <p:sp>
        <p:nvSpPr>
          <p:cNvPr id="104"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LDAP Tier (Continued)</a:t>
            </a:r>
            <a:endParaRPr lang="en-US" sz="1600" b="0" strike="noStrike" spc="-1">
              <a:solidFill>
                <a:schemeClr val="dk1"/>
              </a:solidFill>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Box 3"/>
          <p:cNvSpPr/>
          <p:nvPr/>
        </p:nvSpPr>
        <p:spPr>
          <a:xfrm>
            <a:off x="244440" y="780480"/>
            <a:ext cx="8229240" cy="414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200" b="1" strike="noStrike" spc="-1">
                <a:solidFill>
                  <a:schemeClr val="dk1"/>
                </a:solidFill>
                <a:latin typeface="Arial"/>
                <a:ea typeface="Times New Roman"/>
              </a:rPr>
              <a:t>Checking for Excessive Attribute Modifications (Cont.)</a:t>
            </a:r>
            <a:endParaRPr lang="en-US" sz="1200" b="0" strike="noStrike" spc="-1">
              <a:solidFill>
                <a:srgbClr val="000000"/>
              </a:solidFill>
              <a:latin typeface="Arial"/>
            </a:endParaRPr>
          </a:p>
          <a:p>
            <a:pPr defTabSz="914400">
              <a:lnSpc>
                <a:spcPct val="107000"/>
              </a:lnSpc>
              <a:spcAft>
                <a:spcPts val="799"/>
              </a:spcAft>
              <a:tabLst>
                <a:tab pos="0" algn="l"/>
                <a:tab pos="457200" algn="l"/>
              </a:tabLst>
            </a:pPr>
            <a:r>
              <a:rPr lang="en-US" sz="1200" b="0" strike="noStrike" spc="-1">
                <a:solidFill>
                  <a:schemeClr val="dk1"/>
                </a:solidFill>
                <a:latin typeface="Calibri"/>
                <a:ea typeface="Times New Roman"/>
              </a:rPr>
              <a:t>We can see the last value is somewhat excessive, so you have to investigate further</a:t>
            </a:r>
            <a:endParaRPr lang="en-US" sz="1200" b="0" strike="noStrike" spc="-1">
              <a:solidFill>
                <a:srgbClr val="000000"/>
              </a:solidFill>
              <a:latin typeface="Arial"/>
            </a:endParaRPr>
          </a:p>
          <a:p>
            <a:pPr defTabSz="914400">
              <a:lnSpc>
                <a:spcPct val="107000"/>
              </a:lnSpc>
              <a:tabLst>
                <a:tab pos="0" algn="l"/>
                <a:tab pos="457200" algn="l"/>
              </a:tabLst>
            </a:pPr>
            <a:r>
              <a:rPr lang="en-US" sz="800" b="0" strike="noStrike" spc="-1">
                <a:solidFill>
                  <a:srgbClr val="1D1C1D"/>
                </a:solidFill>
                <a:latin typeface="Microsoft New Tai Lue"/>
                <a:ea typeface="Times New Roman"/>
              </a:rPr>
              <a:t>70293 zimbraDataSourceLastError:= </a:t>
            </a:r>
            <a:endParaRPr lang="en-US" sz="800" b="0" strike="noStrike" spc="-1">
              <a:solidFill>
                <a:srgbClr val="000000"/>
              </a:solidFill>
              <a:latin typeface="Arial"/>
            </a:endParaRPr>
          </a:p>
          <a:p>
            <a:pPr defTabSz="914400">
              <a:lnSpc>
                <a:spcPct val="107000"/>
              </a:lnSpc>
              <a:tabLst>
                <a:tab pos="0" algn="l"/>
                <a:tab pos="457200" algn="l"/>
              </a:tabLst>
            </a:pPr>
            <a:endParaRPr lang="en-US" sz="10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[zimbra@saas-dev-md1 ~]$ zmprov desc -a zimbraDataSourceLastError</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zimbraDataSourceLastError</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If the last data source sync failed, contains the error message. If</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the last data source sync succeeded, this attribute is unset.</a:t>
            </a:r>
            <a:endParaRPr lang="en-US" sz="800" b="0" strike="noStrike" spc="-1">
              <a:solidFill>
                <a:srgbClr val="000000"/>
              </a:solidFill>
              <a:latin typeface="Arial"/>
            </a:endParaRPr>
          </a:p>
          <a:p>
            <a:pPr defTabSz="914400">
              <a:lnSpc>
                <a:spcPct val="107000"/>
              </a:lnSpc>
              <a:tabLst>
                <a:tab pos="0" algn="l"/>
                <a:tab pos="457200" algn="l"/>
              </a:tabLst>
            </a:pP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type : string</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value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callback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immutable : false</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cardinality : single</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requiredIn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optionalIn : dataSource</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flags : domainAdminModifiable</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defaults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min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max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id : 1029</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requiresRestart :</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since : 5.0.17</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Microsoft New Tai Lue"/>
                <a:ea typeface="Times New Roman"/>
              </a:rPr>
              <a:t>    deprecatedSince :</a:t>
            </a:r>
            <a:endParaRPr lang="en-US" sz="800" b="0" strike="noStrike" spc="-1">
              <a:solidFill>
                <a:srgbClr val="000000"/>
              </a:solidFill>
              <a:latin typeface="Arial"/>
            </a:endParaRPr>
          </a:p>
          <a:p>
            <a:pPr defTabSz="914400">
              <a:lnSpc>
                <a:spcPct val="107000"/>
              </a:lnSpc>
              <a:tabLst>
                <a:tab pos="0" algn="l"/>
                <a:tab pos="457200" algn="l"/>
              </a:tabLst>
            </a:pPr>
            <a:endParaRPr lang="en-US" sz="800" b="0" strike="noStrike" spc="-1">
              <a:solidFill>
                <a:srgbClr val="000000"/>
              </a:solidFill>
              <a:latin typeface="Arial"/>
            </a:endParaRPr>
          </a:p>
          <a:p>
            <a:pPr defTabSz="914400">
              <a:lnSpc>
                <a:spcPct val="107000"/>
              </a:lnSpc>
              <a:tabLst>
                <a:tab pos="0" algn="l"/>
                <a:tab pos="457200" algn="l"/>
              </a:tabLst>
            </a:pPr>
            <a:r>
              <a:rPr lang="en-US" sz="1100" b="0" strike="noStrike" spc="-1">
                <a:solidFill>
                  <a:srgbClr val="1D1C1D"/>
                </a:solidFill>
                <a:latin typeface="Calibri"/>
                <a:ea typeface="Times New Roman"/>
              </a:rPr>
              <a:t>The zimbraDataSourceLastError indicates there are misconfigured external POP or IMAP connections within the Zimbra Web Client, likely for multiple users.  </a:t>
            </a:r>
            <a:endParaRPr lang="en-US" sz="1100" b="0" strike="noStrike" spc="-1">
              <a:solidFill>
                <a:srgbClr val="000000"/>
              </a:solidFill>
              <a:latin typeface="Arial"/>
            </a:endParaRPr>
          </a:p>
          <a:p>
            <a:pPr defTabSz="914400">
              <a:lnSpc>
                <a:spcPct val="100000"/>
              </a:lnSpc>
              <a:tabLst>
                <a:tab pos="0" algn="l"/>
                <a:tab pos="457200" algn="l"/>
              </a:tabLst>
            </a:pPr>
            <a:endParaRPr lang="en-US" sz="1200" b="0" strike="noStrike" spc="-1">
              <a:solidFill>
                <a:srgbClr val="000000"/>
              </a:solidFill>
              <a:latin typeface="Arial"/>
            </a:endParaRPr>
          </a:p>
        </p:txBody>
      </p:sp>
      <p:sp>
        <p:nvSpPr>
          <p:cNvPr id="106"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LDAP Tier (Continued)</a:t>
            </a:r>
            <a:endParaRPr lang="en-US" sz="1600" b="0" strike="noStrike" spc="-1">
              <a:solidFill>
                <a:schemeClr val="dk1"/>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3"/>
          <p:cNvSpPr/>
          <p:nvPr/>
        </p:nvSpPr>
        <p:spPr>
          <a:xfrm>
            <a:off x="244440" y="780480"/>
            <a:ext cx="8229240" cy="390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200" b="1" strike="noStrike" spc="-1">
                <a:solidFill>
                  <a:schemeClr val="dk1"/>
                </a:solidFill>
                <a:latin typeface="Arial"/>
                <a:ea typeface="Times New Roman"/>
              </a:rPr>
              <a:t>External Data Sources</a:t>
            </a:r>
            <a:endParaRPr lang="en-US" sz="1200" b="0" strike="noStrike" spc="-1">
              <a:solidFill>
                <a:srgbClr val="000000"/>
              </a:solidFill>
              <a:latin typeface="Arial"/>
            </a:endParaRPr>
          </a:p>
          <a:p>
            <a:pPr defTabSz="914400">
              <a:lnSpc>
                <a:spcPct val="107000"/>
              </a:lnSpc>
              <a:spcAft>
                <a:spcPts val="799"/>
              </a:spcAft>
              <a:tabLst>
                <a:tab pos="0" algn="l"/>
                <a:tab pos="457200" algn="l"/>
              </a:tabLst>
            </a:pPr>
            <a:r>
              <a:rPr lang="en-US" sz="1100" b="0" strike="noStrike" spc="-1">
                <a:solidFill>
                  <a:schemeClr val="dk1"/>
                </a:solidFill>
                <a:latin typeface="Calibri"/>
                <a:ea typeface="Times New Roman"/>
              </a:rPr>
              <a:t>There is a potential problem surrounding external data sources when the connection is failing, meaning </a:t>
            </a:r>
            <a:r>
              <a:rPr lang="en-US" sz="1100" b="0" strike="noStrike" spc="-1">
                <a:solidFill>
                  <a:srgbClr val="000000"/>
                </a:solidFill>
                <a:latin typeface="Calibri"/>
                <a:ea typeface="Times New Roman"/>
              </a:rPr>
              <a:t>the user didn't set it up correctly (like wrong password, bad FQDN/endpoint address) and they had a very high polling frequency (1 minute), so every minute it would write the large zimbraDataSourceLastError, over and over. </a:t>
            </a:r>
            <a:endParaRPr lang="en-US" sz="1100" b="0" strike="noStrike" spc="-1">
              <a:solidFill>
                <a:srgbClr val="000000"/>
              </a:solidFill>
              <a:latin typeface="Arial"/>
            </a:endParaRPr>
          </a:p>
          <a:p>
            <a:pPr defTabSz="914400">
              <a:lnSpc>
                <a:spcPct val="107000"/>
              </a:lnSpc>
              <a:spcAft>
                <a:spcPts val="799"/>
              </a:spcAft>
              <a:tabLst>
                <a:tab pos="0" algn="l"/>
                <a:tab pos="457200" algn="l"/>
              </a:tabLst>
            </a:pPr>
            <a:r>
              <a:rPr lang="en-US" sz="800" b="0" strike="noStrike" spc="-1">
                <a:solidFill>
                  <a:srgbClr val="000000"/>
                </a:solidFill>
                <a:latin typeface="Microsoft New Tai Lue"/>
                <a:ea typeface="Times New Roman"/>
              </a:rPr>
              <a:t>ldapsearch -LL -x -h ldapmaster.xyz.net -D 'uid=zimbra,cn=admins,cn=zimbra' '(&amp;(objectclass=zimbraDataSource)(zimbraDataSourceFailingSince=*))' -w xxxxxxxxx modifyTimesStamp zimbraDataSourceFailingSince zimbraDataSourceLastError zimbraDataSourceUsername zimbraDataSourceEmailAddress zimbraDataSourceId</a:t>
            </a:r>
            <a:r>
              <a:rPr lang="en-US" sz="800" b="0" strike="noStrike" spc="-1">
                <a:solidFill>
                  <a:srgbClr val="1D1C1D"/>
                </a:solidFill>
                <a:latin typeface="Microsoft New Tai Lue"/>
                <a:ea typeface="Times New Roman"/>
              </a:rPr>
              <a:t> </a:t>
            </a:r>
            <a:endParaRPr lang="en-US" sz="800" b="0" strike="noStrike" spc="-1">
              <a:solidFill>
                <a:srgbClr val="000000"/>
              </a:solidFill>
              <a:latin typeface="Arial"/>
            </a:endParaRPr>
          </a:p>
          <a:p>
            <a:pPr defTabSz="914400">
              <a:lnSpc>
                <a:spcPct val="107000"/>
              </a:lnSpc>
              <a:tabLst>
                <a:tab pos="0" algn="l"/>
                <a:tab pos="457200" algn="l"/>
              </a:tabLst>
            </a:pPr>
            <a:r>
              <a:rPr lang="en-US" sz="1100" b="0" strike="noStrike" spc="-1">
                <a:solidFill>
                  <a:srgbClr val="000000"/>
                </a:solidFill>
                <a:latin typeface="Calibri"/>
                <a:ea typeface="Times New Roman"/>
              </a:rPr>
              <a:t>If a datasource for an external POP/IMAP account connects successfully it will null out zimbraDataSourceFailingSince.  So if you run that search above, and the modifyTimeStamp is very recent, there is a value in zimbraDataSourceLastError, and the zimbraDataSoureFailingSince does have a value, then that account is been failing since then. Example:</a:t>
            </a:r>
            <a:endParaRPr lang="en-US" sz="1100" b="0" strike="noStrike" spc="-1">
              <a:solidFill>
                <a:srgbClr val="000000"/>
              </a:solidFill>
              <a:latin typeface="Arial"/>
            </a:endParaRPr>
          </a:p>
          <a:p>
            <a:pPr defTabSz="914400">
              <a:lnSpc>
                <a:spcPct val="107000"/>
              </a:lnSpc>
              <a:tabLst>
                <a:tab pos="0" algn="l"/>
                <a:tab pos="457200" algn="l"/>
              </a:tabLst>
            </a:pPr>
            <a:endParaRPr lang="en-US" sz="800" b="0" strike="noStrike" spc="-1">
              <a:solidFill>
                <a:srgbClr val="000000"/>
              </a:solidFill>
              <a:latin typeface="Arial"/>
            </a:endParaRPr>
          </a:p>
          <a:p>
            <a:pPr defTabSz="914400">
              <a:lnSpc>
                <a:spcPct val="100000"/>
              </a:lnSpc>
              <a:tabLst>
                <a:tab pos="0" algn="l"/>
                <a:tab pos="457200" algn="l"/>
              </a:tabLst>
            </a:pPr>
            <a:r>
              <a:rPr lang="en-US" sz="800" b="0" strike="noStrike" spc="-1">
                <a:solidFill>
                  <a:srgbClr val="000000"/>
                </a:solidFill>
                <a:latin typeface="Microsoft New Tai Lue"/>
                <a:ea typeface="Times New Roman"/>
              </a:rPr>
              <a:t>zimbraDataSourceEmailAddress: </a:t>
            </a:r>
            <a:r>
              <a:rPr lang="en-US" sz="800" b="0" u="sng" strike="noStrike" spc="-1">
                <a:solidFill>
                  <a:srgbClr val="8C0E1D"/>
                </a:solidFill>
                <a:uFillTx/>
                <a:latin typeface="Microsoft New Tai Lue"/>
                <a:ea typeface="Times New Roman"/>
                <a:hlinkClick r:id="rId2"/>
              </a:rPr>
              <a:t>dave.smith@gmail.com</a:t>
            </a:r>
            <a:endParaRPr lang="en-US" sz="800" b="0" strike="noStrike" spc="-1">
              <a:solidFill>
                <a:srgbClr val="000000"/>
              </a:solidFill>
              <a:latin typeface="Arial"/>
            </a:endParaRPr>
          </a:p>
          <a:p>
            <a:pPr defTabSz="914400">
              <a:lnSpc>
                <a:spcPct val="100000"/>
              </a:lnSpc>
              <a:tabLst>
                <a:tab pos="0" algn="l"/>
                <a:tab pos="457200" algn="l"/>
              </a:tabLst>
            </a:pPr>
            <a:r>
              <a:rPr lang="en-US" sz="800" b="0" strike="noStrike" spc="-1">
                <a:solidFill>
                  <a:srgbClr val="000000"/>
                </a:solidFill>
                <a:latin typeface="Microsoft New Tai Lue"/>
                <a:ea typeface="Times New Roman"/>
              </a:rPr>
              <a:t>zimbraDataSourceFailingSince: 20190105151625Z</a:t>
            </a:r>
            <a:br>
              <a:rPr sz="800"/>
            </a:br>
            <a:r>
              <a:rPr lang="en-US" sz="800" b="0" strike="noStrike" spc="-1">
                <a:solidFill>
                  <a:srgbClr val="000000"/>
                </a:solidFill>
                <a:latin typeface="Microsoft New Tai Lue"/>
                <a:ea typeface="Times New Roman"/>
              </a:rPr>
              <a:t>zimbraDataSourceLastError: system failure: error importing CalDAV data, DAV</a:t>
            </a:r>
            <a:br>
              <a:rPr sz="800"/>
            </a:br>
            <a:r>
              <a:rPr lang="en-US" sz="800" b="0" strike="noStrike" spc="-1">
                <a:solidFill>
                  <a:srgbClr val="000000"/>
                </a:solidFill>
                <a:latin typeface="Microsoft New Tai Lue"/>
                <a:ea typeface="Times New Roman"/>
              </a:rPr>
              <a:t> server returned an error: 401</a:t>
            </a:r>
            <a:endParaRPr lang="en-US" sz="800" b="0" strike="noStrike" spc="-1">
              <a:solidFill>
                <a:srgbClr val="000000"/>
              </a:solidFill>
              <a:latin typeface="Arial"/>
            </a:endParaRPr>
          </a:p>
          <a:p>
            <a:pPr defTabSz="914400">
              <a:lnSpc>
                <a:spcPct val="100000"/>
              </a:lnSpc>
              <a:tabLst>
                <a:tab pos="0" algn="l"/>
                <a:tab pos="457200" algn="l"/>
              </a:tabLst>
            </a:pPr>
            <a:r>
              <a:rPr lang="en-US" sz="800" b="0" strike="noStrike" spc="-1">
                <a:solidFill>
                  <a:srgbClr val="000000"/>
                </a:solidFill>
                <a:latin typeface="Microsoft New Tai Lue"/>
                <a:ea typeface="Times New Roman"/>
              </a:rPr>
              <a:t>zimbraDataSourceId: 9c7ca14e-a659-4ce4-b4cd-e80790b87225</a:t>
            </a:r>
            <a:endParaRPr lang="en-US" sz="800" b="0" strike="noStrike" spc="-1">
              <a:solidFill>
                <a:srgbClr val="000000"/>
              </a:solidFill>
              <a:latin typeface="Arial"/>
            </a:endParaRPr>
          </a:p>
          <a:p>
            <a:pPr defTabSz="914400">
              <a:lnSpc>
                <a:spcPct val="100000"/>
              </a:lnSpc>
              <a:tabLst>
                <a:tab pos="0" algn="l"/>
                <a:tab pos="457200" algn="l"/>
              </a:tabLst>
            </a:pPr>
            <a:r>
              <a:rPr lang="en-US" sz="800" b="0" strike="noStrike" spc="-1">
                <a:solidFill>
                  <a:srgbClr val="000000"/>
                </a:solidFill>
                <a:latin typeface="Microsoft New Tai Lue"/>
                <a:ea typeface="Times New Roman"/>
              </a:rPr>
              <a:t>zimbraDataSourceUsername: dave.smith </a:t>
            </a:r>
            <a:endParaRPr lang="en-US" sz="800" b="0" strike="noStrike" spc="-1">
              <a:solidFill>
                <a:srgbClr val="000000"/>
              </a:solidFill>
              <a:latin typeface="Arial"/>
            </a:endParaRPr>
          </a:p>
          <a:p>
            <a:pPr defTabSz="914400">
              <a:lnSpc>
                <a:spcPct val="100000"/>
              </a:lnSpc>
              <a:tabLst>
                <a:tab pos="0" algn="l"/>
                <a:tab pos="457200" algn="l"/>
              </a:tabLst>
            </a:pPr>
            <a:r>
              <a:rPr lang="en-US" sz="800" b="0" strike="noStrike" spc="-1">
                <a:solidFill>
                  <a:srgbClr val="000000"/>
                </a:solidFill>
                <a:latin typeface="Microsoft New Tai Lue"/>
                <a:ea typeface="Times New Roman"/>
              </a:rPr>
              <a:t>modifyTimestamp: 20190423065912Z</a:t>
            </a:r>
            <a:endParaRPr lang="en-US" sz="800" b="0" strike="noStrike" spc="-1">
              <a:solidFill>
                <a:srgbClr val="000000"/>
              </a:solidFill>
              <a:latin typeface="Arial"/>
            </a:endParaRPr>
          </a:p>
          <a:p>
            <a:pPr defTabSz="914400">
              <a:lnSpc>
                <a:spcPct val="100000"/>
              </a:lnSpc>
              <a:tabLst>
                <a:tab pos="0" algn="l"/>
                <a:tab pos="457200" algn="l"/>
              </a:tabLst>
            </a:pPr>
            <a:endParaRPr lang="en-US" sz="800" b="0" strike="noStrike" spc="-1">
              <a:solidFill>
                <a:srgbClr val="000000"/>
              </a:solidFill>
              <a:latin typeface="Arial"/>
            </a:endParaRPr>
          </a:p>
          <a:p>
            <a:pPr defTabSz="914400">
              <a:lnSpc>
                <a:spcPct val="100000"/>
              </a:lnSpc>
              <a:tabLst>
                <a:tab pos="0" algn="l"/>
                <a:tab pos="457200" algn="l"/>
              </a:tabLst>
            </a:pPr>
            <a:r>
              <a:rPr lang="en-US" sz="1100" b="0" strike="noStrike" spc="-1">
                <a:solidFill>
                  <a:srgbClr val="000000"/>
                </a:solidFill>
                <a:latin typeface="Calibri"/>
                <a:ea typeface="Times New Roman"/>
              </a:rPr>
              <a:t>That's a bad one, so every "polling interval" since January 5th, 2019 - it has been trying to connect.  The zimbraDataSourceUsername is the person who setup this datasource (the account owner) and the zimbraDataSourceEmailAddress is what it fails to connect to.  So what you could do, is disable it.</a:t>
            </a:r>
            <a:endParaRPr lang="en-US" sz="1100" b="0" strike="noStrike" spc="-1">
              <a:solidFill>
                <a:srgbClr val="000000"/>
              </a:solidFill>
              <a:latin typeface="Arial"/>
            </a:endParaRPr>
          </a:p>
          <a:p>
            <a:pPr defTabSz="914400">
              <a:lnSpc>
                <a:spcPct val="100000"/>
              </a:lnSpc>
              <a:tabLst>
                <a:tab pos="0" algn="l"/>
                <a:tab pos="457200" algn="l"/>
              </a:tabLst>
            </a:pPr>
            <a:r>
              <a:rPr lang="en-US" sz="800" b="0" strike="noStrike" spc="-1">
                <a:solidFill>
                  <a:srgbClr val="000000"/>
                </a:solidFill>
                <a:latin typeface="Microsoft New Tai Lue"/>
                <a:ea typeface="Times New Roman"/>
              </a:rPr>
              <a:t>zmprov mds </a:t>
            </a:r>
            <a:r>
              <a:rPr lang="en-US" sz="800" b="0" u="sng" strike="noStrike" spc="-1">
                <a:solidFill>
                  <a:srgbClr val="8C0E1D"/>
                </a:solidFill>
                <a:uFillTx/>
                <a:latin typeface="Microsoft New Tai Lue"/>
                <a:ea typeface="Times New Roman"/>
                <a:hlinkClick r:id="rId3"/>
              </a:rPr>
              <a:t>dave.smith@realdomain.net</a:t>
            </a:r>
            <a:r>
              <a:rPr lang="en-US" sz="800" b="0" strike="noStrike" spc="-1">
                <a:solidFill>
                  <a:srgbClr val="000000"/>
                </a:solidFill>
                <a:latin typeface="Microsoft New Tai Lue"/>
                <a:ea typeface="Times New Roman"/>
              </a:rPr>
              <a:t> 9c7ca14e-a659-4ce4-b4cd-e80790b87225 zimbraDataSourceEnabled FALSE </a:t>
            </a:r>
            <a:r>
              <a:rPr lang="en-US" sz="1800" b="0" strike="noStrike" spc="-1">
                <a:solidFill>
                  <a:srgbClr val="000000"/>
                </a:solidFill>
                <a:latin typeface="arial"/>
                <a:ea typeface="Times New Roman"/>
              </a:rPr>
              <a:t> </a:t>
            </a:r>
            <a:endParaRPr lang="en-US" sz="1800" b="0" strike="noStrike" spc="-1">
              <a:solidFill>
                <a:srgbClr val="000000"/>
              </a:solidFill>
              <a:latin typeface="Arial"/>
            </a:endParaRPr>
          </a:p>
          <a:p>
            <a:pPr defTabSz="914400">
              <a:lnSpc>
                <a:spcPct val="100000"/>
              </a:lnSpc>
              <a:tabLst>
                <a:tab pos="0" algn="l"/>
                <a:tab pos="457200" algn="l"/>
              </a:tabLst>
            </a:pPr>
            <a:endParaRPr lang="en-US" sz="1200" b="0" strike="noStrike" spc="-1">
              <a:solidFill>
                <a:srgbClr val="000000"/>
              </a:solidFill>
              <a:latin typeface="Arial"/>
            </a:endParaRPr>
          </a:p>
        </p:txBody>
      </p:sp>
      <p:sp>
        <p:nvSpPr>
          <p:cNvPr id="108"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LDAP Tier (Continued)</a:t>
            </a:r>
            <a:endParaRPr lang="en-US" sz="1600" b="0" strike="noStrike" spc="-1">
              <a:solidFill>
                <a:schemeClr val="dk1"/>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chemeClr val="accent6">
                    <a:lumMod val="75000"/>
                  </a:schemeClr>
                </a:solidFill>
                <a:latin typeface="-apple-system"/>
              </a:rPr>
              <a:t>Understanding the Proxy Tier</a:t>
            </a:r>
            <a:endParaRPr lang="en-US" sz="1600" b="0" strike="noStrike" spc="-1">
              <a:solidFill>
                <a:schemeClr val="dk1"/>
              </a:solidFill>
              <a:latin typeface="Calibri"/>
            </a:endParaRPr>
          </a:p>
        </p:txBody>
      </p:sp>
      <p:sp>
        <p:nvSpPr>
          <p:cNvPr id="110" name="TextBox 6"/>
          <p:cNvSpPr/>
          <p:nvPr/>
        </p:nvSpPr>
        <p:spPr>
          <a:xfrm>
            <a:off x="366840" y="785880"/>
            <a:ext cx="8473680" cy="258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spcAft>
                <a:spcPts val="799"/>
              </a:spcAft>
              <a:tabLst>
                <a:tab pos="0" algn="l"/>
                <a:tab pos="457200" algn="l"/>
              </a:tabLst>
            </a:pPr>
            <a:r>
              <a:rPr lang="en-US" sz="1400" b="1" strike="noStrike" spc="-1">
                <a:solidFill>
                  <a:schemeClr val="dk1"/>
                </a:solidFill>
                <a:latin typeface="Arial"/>
                <a:ea typeface="Times New Roman"/>
              </a:rPr>
              <a:t>Considerations</a:t>
            </a:r>
            <a:endParaRPr lang="en-US" sz="14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Times New Roman"/>
                <a:ea typeface="Times New Roman"/>
              </a:rPr>
              <a:t>The Zimbra proxy role is based on the very mature NGINX platform, which provides tremendous vertical scale (a single NGINX VM can support an extremely high number of connections), but also can support multiple VMs (a pool)</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en-US" sz="1200" b="0" strike="noStrike" spc="-1">
                <a:solidFill>
                  <a:schemeClr val="dk1"/>
                </a:solidFill>
                <a:latin typeface="Times New Roman"/>
                <a:ea typeface="Times New Roman"/>
              </a:rPr>
              <a:t>The usage of Layer-4 Load Balancing to distribute connections to a pool of Zimbra Proxy VMs is a best practice, not just for the purpose of balanced distribution across the pool but because L4LB incorporates TCP-level checks that ensure the destination host is actually available before sending the connection. </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en-US" sz="1200" b="0" strike="noStrike" spc="-1">
                <a:solidFill>
                  <a:schemeClr val="dk1"/>
                </a:solidFill>
                <a:latin typeface="Times New Roman"/>
                <a:ea typeface="Times New Roman"/>
              </a:rPr>
              <a:t>For many existing Zimbra customers in the range of 100,000 to 200,000 users, only 3-4 Zimbra Proxy servers are used</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en-US" sz="1100" b="0" strike="noStrike" spc="-1">
                <a:solidFill>
                  <a:schemeClr val="dk1"/>
                </a:solidFill>
                <a:latin typeface="Times New Roman"/>
                <a:ea typeface="Times New Roman"/>
              </a:rPr>
              <a:t>This could be double-checked on the zmstat recordings of the Zimbra Proxy VMs used in the ZCS 8.8.15 environment (observe memory consumption, load average, disk IO)</a:t>
            </a:r>
            <a:endParaRPr lang="en-US" sz="11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Proxy Tier (Continued)</a:t>
            </a:r>
            <a:endParaRPr lang="en-US" sz="1600" b="0" strike="noStrike" spc="-1">
              <a:solidFill>
                <a:schemeClr val="dk1"/>
              </a:solidFill>
              <a:latin typeface="Calibri"/>
            </a:endParaRPr>
          </a:p>
        </p:txBody>
      </p:sp>
      <p:pic>
        <p:nvPicPr>
          <p:cNvPr id="112" name="Picture 2"/>
          <p:cNvPicPr/>
          <p:nvPr/>
        </p:nvPicPr>
        <p:blipFill>
          <a:blip r:embed="rId2"/>
          <a:stretch/>
        </p:blipFill>
        <p:spPr>
          <a:xfrm>
            <a:off x="2371680" y="981000"/>
            <a:ext cx="4400280" cy="318096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Proxy Tier (Continued)</a:t>
            </a:r>
            <a:endParaRPr lang="en-US" sz="1600" b="0" strike="noStrike" spc="-1">
              <a:solidFill>
                <a:schemeClr val="dk1"/>
              </a:solidFill>
              <a:latin typeface="Calibri"/>
            </a:endParaRPr>
          </a:p>
        </p:txBody>
      </p:sp>
      <p:sp>
        <p:nvSpPr>
          <p:cNvPr id="114" name="TextBox 6"/>
          <p:cNvSpPr/>
          <p:nvPr/>
        </p:nvSpPr>
        <p:spPr>
          <a:xfrm>
            <a:off x="366840" y="785880"/>
            <a:ext cx="8473680" cy="368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spcAft>
                <a:spcPts val="799"/>
              </a:spcAft>
              <a:tabLst>
                <a:tab pos="0" algn="l"/>
                <a:tab pos="457200" algn="l"/>
              </a:tabLst>
            </a:pPr>
            <a:r>
              <a:rPr lang="en-US" sz="1400" b="1" strike="noStrike" spc="-1">
                <a:solidFill>
                  <a:schemeClr val="dk1"/>
                </a:solidFill>
                <a:latin typeface="Arial"/>
                <a:ea typeface="Times New Roman"/>
              </a:rPr>
              <a:t>Best Practices Explained</a:t>
            </a:r>
            <a:endParaRPr lang="en-US" sz="14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100" b="0" strike="noStrike" spc="-1">
                <a:solidFill>
                  <a:schemeClr val="dk1"/>
                </a:solidFill>
                <a:latin typeface="Times New Roman"/>
                <a:ea typeface="Times New Roman"/>
              </a:rPr>
              <a:t>Traffic should come through the Layer-4 Load Balancer in all cases, whether initiated from intranet or Internet and be restricted to ports 443 (HTTPS), 993 (IMAPS), 995 (POPS) and 9071 (Admin Console access)</a:t>
            </a:r>
            <a:endParaRPr lang="en-US" sz="11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100" b="0" strike="noStrike" spc="-1">
                <a:solidFill>
                  <a:schemeClr val="dk1"/>
                </a:solidFill>
                <a:latin typeface="Times New Roman"/>
                <a:ea typeface="Times New Roman"/>
              </a:rPr>
              <a:t>The Layer-4 Load Balancer should have a VIP configured with the four Ips of the Proxy VMs, and use least connections algorithm for distribution, no persistence (aka stickiness) is required.</a:t>
            </a:r>
            <a:endParaRPr lang="en-US" sz="11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100" b="0" strike="noStrike" spc="-1">
                <a:solidFill>
                  <a:schemeClr val="dk1"/>
                </a:solidFill>
                <a:latin typeface="Times New Roman"/>
                <a:ea typeface="Times New Roman"/>
              </a:rPr>
              <a:t>Port 80, 110 and 143 should not be allowed</a:t>
            </a:r>
            <a:endParaRPr lang="en-US" sz="11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100" b="0" strike="noStrike" spc="-1">
                <a:solidFill>
                  <a:schemeClr val="dk1"/>
                </a:solidFill>
                <a:latin typeface="Times New Roman"/>
                <a:ea typeface="Times New Roman"/>
              </a:rPr>
              <a:t>Default configuration will be for the Proxies to route to back-end mailstores on 8443, 7993, 7995, 7071, 7072, 7073 and LDAP server on 389, which means all connections are encrypted.</a:t>
            </a:r>
            <a:endParaRPr lang="en-US" sz="11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100" b="0" strike="noStrike" spc="-1">
                <a:solidFill>
                  <a:schemeClr val="dk1"/>
                </a:solidFill>
                <a:latin typeface="Times New Roman"/>
                <a:ea typeface="Times New Roman"/>
              </a:rPr>
              <a:t>Proxies need to reach each other on Memcached port 11211 (each proxy does not always query its own Memcached service, they will query other proxies as well)</a:t>
            </a:r>
            <a:endParaRPr lang="en-US" sz="11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100" b="0" strike="noStrike" spc="-1">
                <a:solidFill>
                  <a:schemeClr val="dk1"/>
                </a:solidFill>
                <a:latin typeface="Times New Roman"/>
                <a:ea typeface="Times New Roman"/>
              </a:rPr>
              <a:t>Commercial SSL Certificates can be loaded in Zimbra Proxies or if Certificate Management is possible on the L4LB, can be loaded there</a:t>
            </a:r>
            <a:endParaRPr lang="en-US" sz="11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100" b="0" strike="noStrike" spc="-1">
                <a:solidFill>
                  <a:schemeClr val="dk1"/>
                </a:solidFill>
                <a:latin typeface="Times New Roman"/>
                <a:ea typeface="Times New Roman"/>
              </a:rPr>
              <a:t>The default configuration on the Zimbra Proxies may have 80, 110 and 143 listening, however these should not be allowed through the external firewall (which would allow unencrypted traffic).  Disabling these ports (such that they are not listening on the Proxies) is recommended.</a:t>
            </a:r>
            <a:endParaRPr lang="en-US" sz="11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defTabSz="457200">
              <a:lnSpc>
                <a:spcPct val="100000"/>
              </a:lnSpc>
              <a:buNone/>
            </a:pPr>
            <a:r>
              <a:rPr lang="en-US" sz="1600" b="1" strike="noStrike" cap="all" spc="-1">
                <a:solidFill>
                  <a:srgbClr val="6E7687"/>
                </a:solidFill>
                <a:latin typeface="-apple-system"/>
              </a:rPr>
              <a:t>Schedule</a:t>
            </a:r>
            <a:endParaRPr lang="en-US" sz="1600" b="0" strike="noStrike" spc="-1">
              <a:solidFill>
                <a:schemeClr val="dk1"/>
              </a:solidFill>
              <a:latin typeface="Calibri"/>
            </a:endParaRPr>
          </a:p>
        </p:txBody>
      </p:sp>
      <p:sp>
        <p:nvSpPr>
          <p:cNvPr id="73" name="PlaceHolder 2"/>
          <p:cNvSpPr>
            <a:spLocks noGrp="1"/>
          </p:cNvSpPr>
          <p:nvPr>
            <p:ph/>
          </p:nvPr>
        </p:nvSpPr>
        <p:spPr>
          <a:xfrm>
            <a:off x="685800" y="561240"/>
            <a:ext cx="3200400" cy="4395960"/>
          </a:xfrm>
          <a:prstGeom prst="rect">
            <a:avLst/>
          </a:prstGeom>
          <a:noFill/>
          <a:ln w="0">
            <a:noFill/>
          </a:ln>
        </p:spPr>
        <p:txBody>
          <a:bodyPr lIns="91440" tIns="45720" rIns="91440" bIns="45720" anchor="t">
            <a:noAutofit/>
          </a:bodyPr>
          <a:lstStyle/>
          <a:p>
            <a:pPr indent="0" defTabSz="457200">
              <a:lnSpc>
                <a:spcPct val="100000"/>
              </a:lnSpc>
              <a:spcBef>
                <a:spcPts val="281"/>
              </a:spcBef>
              <a:buNone/>
              <a:tabLst>
                <a:tab pos="0" algn="l"/>
              </a:tabLst>
            </a:pPr>
            <a:r>
              <a:rPr lang="en-US" sz="1800" b="1" strike="noStrike" spc="-1">
                <a:solidFill>
                  <a:schemeClr val="dk1"/>
                </a:solidFill>
                <a:latin typeface="Calibri"/>
              </a:rPr>
              <a:t>Day 1</a:t>
            </a:r>
            <a:endParaRPr lang="en-US" sz="1800" b="0" strike="noStrike" spc="-1">
              <a:solidFill>
                <a:schemeClr val="lt1"/>
              </a:solidFill>
              <a:latin typeface="Avenir Medium"/>
            </a:endParaRPr>
          </a:p>
          <a:p>
            <a:pPr marL="285840" indent="-285840" defTabSz="457200">
              <a:lnSpc>
                <a:spcPct val="100000"/>
              </a:lnSpc>
              <a:spcBef>
                <a:spcPts val="201"/>
              </a:spcBef>
              <a:buClr>
                <a:srgbClr val="000000"/>
              </a:buClr>
              <a:buFont typeface="Arial"/>
              <a:buChar char="•"/>
              <a:tabLst>
                <a:tab pos="0" algn="l"/>
              </a:tabLst>
            </a:pPr>
            <a:r>
              <a:rPr lang="en-US" sz="1800" b="0" strike="noStrike" spc="-1">
                <a:solidFill>
                  <a:schemeClr val="dk1"/>
                </a:solidFill>
                <a:latin typeface="Calibri"/>
              </a:rPr>
              <a:t>Overall Architecture</a:t>
            </a:r>
            <a:endParaRPr lang="en-US" sz="1800" b="0" strike="noStrike" spc="-1">
              <a:solidFill>
                <a:schemeClr val="lt1"/>
              </a:solidFill>
              <a:latin typeface="Avenir Medium"/>
            </a:endParaRPr>
          </a:p>
          <a:p>
            <a:pPr marL="285840" indent="-285840" defTabSz="457200">
              <a:lnSpc>
                <a:spcPct val="100000"/>
              </a:lnSpc>
              <a:spcBef>
                <a:spcPts val="201"/>
              </a:spcBef>
              <a:buClr>
                <a:srgbClr val="000000"/>
              </a:buClr>
              <a:buFont typeface="Arial"/>
              <a:buChar char="•"/>
              <a:tabLst>
                <a:tab pos="0" algn="l"/>
              </a:tabLst>
            </a:pPr>
            <a:r>
              <a:rPr lang="en-US" sz="1800" b="0" strike="noStrike" spc="-1">
                <a:solidFill>
                  <a:schemeClr val="dk1"/>
                </a:solidFill>
                <a:latin typeface="Calibri"/>
              </a:rPr>
              <a:t>HLD Understanding and Detailing </a:t>
            </a:r>
            <a:endParaRPr lang="en-US" sz="1800" b="0" strike="noStrike" spc="-1">
              <a:solidFill>
                <a:schemeClr val="lt1"/>
              </a:solidFill>
              <a:latin typeface="Avenir Medium"/>
            </a:endParaRPr>
          </a:p>
          <a:p>
            <a:pPr indent="0" defTabSz="457200">
              <a:lnSpc>
                <a:spcPct val="100000"/>
              </a:lnSpc>
              <a:spcBef>
                <a:spcPts val="181"/>
              </a:spcBef>
              <a:buNone/>
              <a:tabLst>
                <a:tab pos="0" algn="l"/>
              </a:tabLst>
            </a:pPr>
            <a:endParaRPr lang="en-US" sz="1800" b="0" strike="noStrike" spc="-1">
              <a:solidFill>
                <a:schemeClr val="lt1"/>
              </a:solidFill>
              <a:latin typeface="Avenir Medium"/>
            </a:endParaRPr>
          </a:p>
          <a:p>
            <a:pPr indent="0" defTabSz="457200">
              <a:lnSpc>
                <a:spcPct val="100000"/>
              </a:lnSpc>
              <a:spcBef>
                <a:spcPts val="281"/>
              </a:spcBef>
              <a:buNone/>
              <a:tabLst>
                <a:tab pos="0" algn="l"/>
              </a:tabLst>
            </a:pPr>
            <a:r>
              <a:rPr lang="en-US" sz="1800" b="1" strike="noStrike" spc="-1">
                <a:solidFill>
                  <a:schemeClr val="dk1"/>
                </a:solidFill>
                <a:latin typeface="Calibri"/>
              </a:rPr>
              <a:t>Day 2</a:t>
            </a:r>
            <a:endParaRPr lang="en-US" sz="1800" b="0" strike="noStrike" spc="-1">
              <a:solidFill>
                <a:schemeClr val="lt1"/>
              </a:solidFill>
              <a:latin typeface="Avenir Medium"/>
            </a:endParaRPr>
          </a:p>
          <a:p>
            <a:pPr marL="285840" indent="-285840" defTabSz="457200">
              <a:lnSpc>
                <a:spcPct val="100000"/>
              </a:lnSpc>
              <a:spcBef>
                <a:spcPts val="201"/>
              </a:spcBef>
              <a:buClr>
                <a:srgbClr val="000000"/>
              </a:buClr>
              <a:buFont typeface="Arial"/>
              <a:buChar char="•"/>
              <a:tabLst>
                <a:tab pos="0" algn="l"/>
              </a:tabLst>
            </a:pPr>
            <a:r>
              <a:rPr lang="en-US" sz="1800" b="0" strike="noStrike" spc="-1">
                <a:solidFill>
                  <a:schemeClr val="dk1"/>
                </a:solidFill>
                <a:latin typeface="Calibri"/>
              </a:rPr>
              <a:t>LDAP Tier</a:t>
            </a:r>
            <a:endParaRPr lang="en-US" sz="1800" b="0" strike="noStrike" spc="-1">
              <a:solidFill>
                <a:schemeClr val="lt1"/>
              </a:solidFill>
              <a:latin typeface="Avenir Medium"/>
            </a:endParaRPr>
          </a:p>
          <a:p>
            <a:pPr marL="285840" indent="-285840" defTabSz="457200">
              <a:lnSpc>
                <a:spcPct val="100000"/>
              </a:lnSpc>
              <a:spcBef>
                <a:spcPts val="201"/>
              </a:spcBef>
              <a:buClr>
                <a:srgbClr val="000000"/>
              </a:buClr>
              <a:buFont typeface="Arial"/>
              <a:buChar char="•"/>
              <a:tabLst>
                <a:tab pos="0" algn="l"/>
              </a:tabLst>
            </a:pPr>
            <a:r>
              <a:rPr lang="en-US" sz="1800" b="0" strike="noStrike" spc="-1">
                <a:solidFill>
                  <a:schemeClr val="dk1"/>
                </a:solidFill>
                <a:latin typeface="Calibri"/>
              </a:rPr>
              <a:t>Proxy Tier</a:t>
            </a:r>
            <a:endParaRPr lang="en-US" sz="1800" b="0" strike="noStrike" spc="-1">
              <a:solidFill>
                <a:schemeClr val="lt1"/>
              </a:solidFill>
              <a:latin typeface="Avenir Medium"/>
            </a:endParaRPr>
          </a:p>
          <a:p>
            <a:pPr marL="285840" indent="-285840" defTabSz="457200">
              <a:lnSpc>
                <a:spcPct val="100000"/>
              </a:lnSpc>
              <a:spcBef>
                <a:spcPts val="201"/>
              </a:spcBef>
              <a:buClr>
                <a:srgbClr val="000000"/>
              </a:buClr>
              <a:buFont typeface="Arial"/>
              <a:buChar char="•"/>
              <a:tabLst>
                <a:tab pos="0" algn="l"/>
              </a:tabLst>
            </a:pPr>
            <a:r>
              <a:rPr lang="en-US" sz="1800" b="0" strike="noStrike" spc="-1">
                <a:solidFill>
                  <a:schemeClr val="dk1"/>
                </a:solidFill>
                <a:latin typeface="Calibri"/>
              </a:rPr>
              <a:t>MTA Tier</a:t>
            </a:r>
            <a:endParaRPr lang="en-US" sz="1800" b="0" strike="noStrike" spc="-1">
              <a:solidFill>
                <a:schemeClr val="lt1"/>
              </a:solidFill>
              <a:latin typeface="Avenir Medium"/>
            </a:endParaRPr>
          </a:p>
          <a:p>
            <a:pPr indent="0" defTabSz="457200">
              <a:lnSpc>
                <a:spcPct val="100000"/>
              </a:lnSpc>
              <a:spcBef>
                <a:spcPts val="281"/>
              </a:spcBef>
              <a:buNone/>
              <a:tabLst>
                <a:tab pos="0" algn="l"/>
              </a:tabLst>
            </a:pPr>
            <a:endParaRPr lang="en-US" sz="1800" b="0" strike="noStrike" spc="-1">
              <a:solidFill>
                <a:schemeClr val="lt1"/>
              </a:solidFill>
              <a:latin typeface="Avenir Medium"/>
            </a:endParaRPr>
          </a:p>
          <a:p>
            <a:pPr indent="0" defTabSz="457200">
              <a:lnSpc>
                <a:spcPct val="100000"/>
              </a:lnSpc>
              <a:spcBef>
                <a:spcPts val="281"/>
              </a:spcBef>
              <a:buNone/>
              <a:tabLst>
                <a:tab pos="0" algn="l"/>
              </a:tabLst>
            </a:pPr>
            <a:r>
              <a:rPr lang="en-US" sz="1800" b="1" strike="noStrike" spc="-1">
                <a:solidFill>
                  <a:schemeClr val="dk1"/>
                </a:solidFill>
                <a:latin typeface="Calibri"/>
              </a:rPr>
              <a:t>Day 3</a:t>
            </a:r>
            <a:endParaRPr lang="en-US" sz="1800" b="0" strike="noStrike" spc="-1">
              <a:solidFill>
                <a:schemeClr val="lt1"/>
              </a:solidFill>
              <a:latin typeface="Avenir Medium"/>
            </a:endParaRPr>
          </a:p>
          <a:p>
            <a:pPr marL="285840" indent="-285840" defTabSz="457200">
              <a:lnSpc>
                <a:spcPct val="100000"/>
              </a:lnSpc>
              <a:spcBef>
                <a:spcPts val="201"/>
              </a:spcBef>
              <a:buClr>
                <a:srgbClr val="000000"/>
              </a:buClr>
              <a:buFont typeface="Arial"/>
              <a:buChar char="•"/>
              <a:tabLst>
                <a:tab pos="0" algn="l"/>
              </a:tabLst>
            </a:pPr>
            <a:r>
              <a:rPr lang="en-US" sz="1800" b="0" strike="noStrike" spc="-1">
                <a:solidFill>
                  <a:schemeClr val="dk1"/>
                </a:solidFill>
                <a:latin typeface="Calibri"/>
              </a:rPr>
              <a:t>Mailstore Tier</a:t>
            </a:r>
            <a:endParaRPr lang="en-US" sz="1800" b="0" strike="noStrike" spc="-1">
              <a:solidFill>
                <a:schemeClr val="lt1"/>
              </a:solidFill>
              <a:latin typeface="Avenir Medium"/>
            </a:endParaRPr>
          </a:p>
          <a:p>
            <a:pPr marL="285840" indent="-285840" defTabSz="457200">
              <a:lnSpc>
                <a:spcPct val="100000"/>
              </a:lnSpc>
              <a:spcBef>
                <a:spcPts val="201"/>
              </a:spcBef>
              <a:buClr>
                <a:srgbClr val="000000"/>
              </a:buClr>
              <a:buFont typeface="Arial"/>
              <a:buChar char="•"/>
              <a:tabLst>
                <a:tab pos="0" algn="l"/>
              </a:tabLst>
            </a:pPr>
            <a:r>
              <a:rPr lang="en-US" sz="1800" b="0" strike="noStrike" spc="-1">
                <a:solidFill>
                  <a:schemeClr val="dk1"/>
                </a:solidFill>
                <a:latin typeface="Calibri"/>
              </a:rPr>
              <a:t>Logger server</a:t>
            </a:r>
            <a:endParaRPr lang="en-US" sz="1800" b="0" strike="noStrike" spc="-1">
              <a:solidFill>
                <a:schemeClr val="lt1"/>
              </a:solidFill>
              <a:latin typeface="Avenir Medium"/>
            </a:endParaRPr>
          </a:p>
          <a:p>
            <a:pPr marL="285840" indent="-285840" defTabSz="457200">
              <a:lnSpc>
                <a:spcPct val="100000"/>
              </a:lnSpc>
              <a:spcBef>
                <a:spcPts val="201"/>
              </a:spcBef>
              <a:buClr>
                <a:srgbClr val="000000"/>
              </a:buClr>
              <a:buFont typeface="Arial"/>
              <a:buChar char="•"/>
              <a:tabLst>
                <a:tab pos="0" algn="l"/>
              </a:tabLst>
            </a:pPr>
            <a:r>
              <a:rPr lang="en-US" sz="1800" b="0" strike="noStrike" spc="-1">
                <a:solidFill>
                  <a:schemeClr val="dk1"/>
                </a:solidFill>
                <a:latin typeface="Calibri"/>
              </a:rPr>
              <a:t>LDS server</a:t>
            </a:r>
            <a:endParaRPr lang="en-US" sz="1800" b="0" strike="noStrike" spc="-1">
              <a:solidFill>
                <a:schemeClr val="lt1"/>
              </a:solidFill>
              <a:latin typeface="Avenir Medium"/>
            </a:endParaRPr>
          </a:p>
          <a:p>
            <a:pPr indent="0" defTabSz="457200">
              <a:lnSpc>
                <a:spcPct val="100000"/>
              </a:lnSpc>
              <a:spcBef>
                <a:spcPts val="281"/>
              </a:spcBef>
              <a:buNone/>
              <a:tabLst>
                <a:tab pos="0" algn="l"/>
              </a:tabLst>
            </a:pPr>
            <a:endParaRPr lang="en-US" sz="1800" b="0" strike="noStrike" spc="-1">
              <a:solidFill>
                <a:schemeClr val="lt1"/>
              </a:solidFill>
              <a:latin typeface="Avenir Medium"/>
            </a:endParaRPr>
          </a:p>
          <a:p>
            <a:pPr indent="0" defTabSz="457200">
              <a:lnSpc>
                <a:spcPct val="100000"/>
              </a:lnSpc>
              <a:spcBef>
                <a:spcPts val="281"/>
              </a:spcBef>
              <a:buNone/>
              <a:tabLst>
                <a:tab pos="0" algn="l"/>
              </a:tabLst>
            </a:pPr>
            <a:endParaRPr lang="en-US" sz="1800" b="0" strike="noStrike" spc="-1">
              <a:solidFill>
                <a:schemeClr val="lt1"/>
              </a:solidFill>
              <a:latin typeface="Avenir Medium"/>
            </a:endParaRPr>
          </a:p>
        </p:txBody>
      </p:sp>
      <p:sp>
        <p:nvSpPr>
          <p:cNvPr id="74" name="Content Placeholder 2"/>
          <p:cNvSpPr txBox="1"/>
          <p:nvPr/>
        </p:nvSpPr>
        <p:spPr>
          <a:xfrm>
            <a:off x="5257800" y="633240"/>
            <a:ext cx="3657600" cy="4395960"/>
          </a:xfrm>
          <a:prstGeom prst="rect">
            <a:avLst/>
          </a:prstGeom>
          <a:noFill/>
          <a:ln w="0">
            <a:noFill/>
          </a:ln>
        </p:spPr>
        <p:txBody>
          <a:bodyPr anchor="t">
            <a:noAutofit/>
          </a:bodyPr>
          <a:lstStyle/>
          <a:p>
            <a:pPr defTabSz="457200">
              <a:lnSpc>
                <a:spcPct val="100000"/>
              </a:lnSpc>
              <a:spcBef>
                <a:spcPts val="281"/>
              </a:spcBef>
              <a:tabLst>
                <a:tab pos="0" algn="l"/>
              </a:tabLst>
            </a:pPr>
            <a:r>
              <a:rPr lang="en-US" sz="1800" b="1" strike="noStrike" spc="-1">
                <a:solidFill>
                  <a:schemeClr val="dk1"/>
                </a:solidFill>
                <a:latin typeface="Calibri"/>
              </a:rPr>
              <a:t>Day 4</a:t>
            </a:r>
            <a:endParaRPr lang="en-US" sz="1800" b="0" strike="noStrike" spc="-1">
              <a:solidFill>
                <a:schemeClr val="lt1"/>
              </a:solidFill>
              <a:latin typeface="Avenir Medium"/>
            </a:endParaRPr>
          </a:p>
          <a:p>
            <a:pPr defTabSz="457200">
              <a:lnSpc>
                <a:spcPct val="100000"/>
              </a:lnSpc>
              <a:spcBef>
                <a:spcPts val="201"/>
              </a:spcBef>
              <a:tabLst>
                <a:tab pos="0" algn="l"/>
              </a:tabLst>
            </a:pPr>
            <a:r>
              <a:rPr lang="en-US" sz="1800" b="0" strike="noStrike" spc="-1">
                <a:solidFill>
                  <a:schemeClr val="dk1"/>
                </a:solidFill>
                <a:latin typeface="Calibri"/>
              </a:rPr>
              <a:t>Best Practices</a:t>
            </a:r>
            <a:endParaRPr lang="en-US" sz="1800" b="0" strike="noStrike" spc="-1">
              <a:solidFill>
                <a:schemeClr val="lt1"/>
              </a:solidFill>
              <a:latin typeface="Avenir Medium"/>
            </a:endParaRPr>
          </a:p>
          <a:p>
            <a:pPr marL="216000" indent="-216000" defTabSz="457200">
              <a:lnSpc>
                <a:spcPct val="100000"/>
              </a:lnSpc>
              <a:spcBef>
                <a:spcPts val="181"/>
              </a:spcBef>
              <a:buClr>
                <a:srgbClr val="000000"/>
              </a:buClr>
              <a:buSzPct val="45000"/>
              <a:buFont typeface="Wingdings" charset="2"/>
              <a:buChar char=""/>
              <a:tabLst>
                <a:tab pos="0" algn="l"/>
              </a:tabLst>
            </a:pPr>
            <a:r>
              <a:rPr lang="en-US" sz="1800" b="0" strike="noStrike" spc="-1">
                <a:solidFill>
                  <a:schemeClr val="dk1"/>
                </a:solidFill>
                <a:latin typeface="Calibri"/>
              </a:rPr>
              <a:t>Monitoring Cadence</a:t>
            </a:r>
            <a:endParaRPr lang="en-US" sz="1800" b="0" strike="noStrike" spc="-1">
              <a:solidFill>
                <a:schemeClr val="lt1"/>
              </a:solidFill>
              <a:latin typeface="Avenir Medium"/>
            </a:endParaRPr>
          </a:p>
          <a:p>
            <a:pPr marL="216000" indent="-216000" defTabSz="457200">
              <a:lnSpc>
                <a:spcPct val="100000"/>
              </a:lnSpc>
              <a:spcBef>
                <a:spcPts val="181"/>
              </a:spcBef>
              <a:buClr>
                <a:srgbClr val="000000"/>
              </a:buClr>
              <a:buSzPct val="45000"/>
              <a:buFont typeface="Wingdings" charset="2"/>
              <a:buChar char=""/>
              <a:tabLst>
                <a:tab pos="0" algn="l"/>
              </a:tabLst>
            </a:pPr>
            <a:r>
              <a:rPr lang="en-US" sz="1800" b="0" strike="noStrike" spc="-1">
                <a:solidFill>
                  <a:schemeClr val="dk1"/>
                </a:solidFill>
                <a:latin typeface="Calibri"/>
              </a:rPr>
              <a:t>Minimum Automated System Monitoring</a:t>
            </a:r>
            <a:endParaRPr lang="en-US" sz="1800" b="0" strike="noStrike" spc="-1">
              <a:solidFill>
                <a:schemeClr val="lt1"/>
              </a:solidFill>
              <a:latin typeface="Avenir Medium"/>
            </a:endParaRPr>
          </a:p>
          <a:p>
            <a:pPr marL="216000" indent="-216000" defTabSz="457200">
              <a:lnSpc>
                <a:spcPct val="100000"/>
              </a:lnSpc>
              <a:spcBef>
                <a:spcPts val="181"/>
              </a:spcBef>
              <a:buClr>
                <a:srgbClr val="000000"/>
              </a:buClr>
              <a:buSzPct val="45000"/>
              <a:buFont typeface="Wingdings" charset="2"/>
              <a:buChar char=""/>
              <a:tabLst>
                <a:tab pos="0" algn="l"/>
              </a:tabLst>
            </a:pPr>
            <a:r>
              <a:rPr lang="en-US" sz="1800" b="0" strike="noStrike" spc="-1">
                <a:solidFill>
                  <a:schemeClr val="dk1"/>
                </a:solidFill>
                <a:latin typeface="Calibri"/>
              </a:rPr>
              <a:t>Operational Staffing</a:t>
            </a:r>
            <a:endParaRPr lang="en-US" sz="1800" b="0" strike="noStrike" spc="-1">
              <a:solidFill>
                <a:schemeClr val="lt1"/>
              </a:solidFill>
              <a:latin typeface="Avenir Medium"/>
            </a:endParaRPr>
          </a:p>
          <a:p>
            <a:pPr marL="216000" indent="-216000" defTabSz="457200">
              <a:lnSpc>
                <a:spcPct val="100000"/>
              </a:lnSpc>
              <a:spcBef>
                <a:spcPts val="181"/>
              </a:spcBef>
              <a:buClr>
                <a:srgbClr val="000000"/>
              </a:buClr>
              <a:buSzPct val="45000"/>
              <a:buFont typeface="Wingdings" charset="2"/>
              <a:buChar char=""/>
              <a:tabLst>
                <a:tab pos="0" algn="l"/>
              </a:tabLst>
            </a:pPr>
            <a:r>
              <a:rPr lang="en-US" sz="1800" b="0" strike="noStrike" spc="-1">
                <a:solidFill>
                  <a:schemeClr val="dk1"/>
                </a:solidFill>
                <a:latin typeface="Calibri"/>
              </a:rPr>
              <a:t>Typical Tiered Support Model</a:t>
            </a:r>
            <a:endParaRPr lang="en-US" sz="1800" b="0" strike="noStrike" spc="-1">
              <a:solidFill>
                <a:schemeClr val="lt1"/>
              </a:solidFill>
              <a:latin typeface="Avenir Medium"/>
            </a:endParaRPr>
          </a:p>
          <a:p>
            <a:pPr marL="216000" indent="-216000" defTabSz="457200">
              <a:lnSpc>
                <a:spcPct val="100000"/>
              </a:lnSpc>
              <a:spcBef>
                <a:spcPts val="201"/>
              </a:spcBef>
              <a:buClr>
                <a:srgbClr val="000000"/>
              </a:buClr>
              <a:buSzPct val="45000"/>
              <a:buFont typeface="Wingdings" charset="2"/>
              <a:buChar char=""/>
              <a:tabLst>
                <a:tab pos="0" algn="l"/>
              </a:tabLst>
            </a:pPr>
            <a:r>
              <a:rPr lang="en-US" sz="1800" b="0" strike="noStrike" spc="-1">
                <a:solidFill>
                  <a:schemeClr val="dk1"/>
                </a:solidFill>
                <a:latin typeface="Avenir Next Regular"/>
              </a:rPr>
              <a:t>ZCS Key Performance Indicators</a:t>
            </a:r>
            <a:endParaRPr lang="en-US" sz="1800" b="0" strike="noStrike" spc="-1">
              <a:solidFill>
                <a:schemeClr val="lt1"/>
              </a:solidFill>
              <a:latin typeface="Avenir Medium"/>
            </a:endParaRPr>
          </a:p>
          <a:p>
            <a:pPr defTabSz="457200">
              <a:lnSpc>
                <a:spcPct val="100000"/>
              </a:lnSpc>
              <a:spcBef>
                <a:spcPts val="181"/>
              </a:spcBef>
              <a:tabLst>
                <a:tab pos="0" algn="l"/>
              </a:tabLst>
            </a:pPr>
            <a:endParaRPr lang="en-US" sz="1800" b="0" strike="noStrike" spc="-1">
              <a:solidFill>
                <a:schemeClr val="lt1"/>
              </a:solidFill>
              <a:latin typeface="Avenir Medium"/>
            </a:endParaRPr>
          </a:p>
          <a:p>
            <a:pPr defTabSz="457200">
              <a:lnSpc>
                <a:spcPct val="100000"/>
              </a:lnSpc>
              <a:spcBef>
                <a:spcPts val="281"/>
              </a:spcBef>
              <a:tabLst>
                <a:tab pos="0" algn="l"/>
              </a:tabLst>
            </a:pPr>
            <a:r>
              <a:rPr lang="en-US" sz="1800" b="1" strike="noStrike" spc="-1">
                <a:solidFill>
                  <a:schemeClr val="dk1"/>
                </a:solidFill>
                <a:latin typeface="Calibri"/>
              </a:rPr>
              <a:t>Day 5</a:t>
            </a:r>
            <a:endParaRPr lang="en-US" sz="1800" b="0" strike="noStrike" spc="-1">
              <a:solidFill>
                <a:schemeClr val="lt1"/>
              </a:solidFill>
              <a:latin typeface="Avenir Medium"/>
            </a:endParaRPr>
          </a:p>
          <a:p>
            <a:pPr marL="216000" indent="-216000" defTabSz="457200">
              <a:lnSpc>
                <a:spcPct val="100000"/>
              </a:lnSpc>
              <a:spcBef>
                <a:spcPts val="201"/>
              </a:spcBef>
              <a:buClr>
                <a:srgbClr val="000000"/>
              </a:buClr>
              <a:buSzPct val="45000"/>
              <a:buFont typeface="Wingdings" charset="2"/>
              <a:buChar char=""/>
              <a:tabLst>
                <a:tab pos="0" algn="l"/>
              </a:tabLst>
            </a:pPr>
            <a:r>
              <a:rPr lang="en-US" sz="1800" b="0" strike="noStrike" spc="-1">
                <a:solidFill>
                  <a:schemeClr val="dk1"/>
                </a:solidFill>
                <a:latin typeface="Calibri"/>
              </a:rPr>
              <a:t>Software Updates and Staging Lab</a:t>
            </a:r>
            <a:endParaRPr lang="en-US" sz="1800" b="0" strike="noStrike" spc="-1">
              <a:solidFill>
                <a:schemeClr val="lt1"/>
              </a:solidFill>
              <a:latin typeface="Avenir Medium"/>
            </a:endParaRPr>
          </a:p>
          <a:p>
            <a:pPr marL="216000" indent="-216000" defTabSz="457200">
              <a:lnSpc>
                <a:spcPct val="100000"/>
              </a:lnSpc>
              <a:spcBef>
                <a:spcPts val="201"/>
              </a:spcBef>
              <a:buClr>
                <a:srgbClr val="000000"/>
              </a:buClr>
              <a:buSzPct val="45000"/>
              <a:buFont typeface="Wingdings" charset="2"/>
              <a:buChar char=""/>
              <a:tabLst>
                <a:tab pos="0" algn="l"/>
              </a:tabLst>
            </a:pPr>
            <a:r>
              <a:rPr lang="en-US" sz="1800" b="0" strike="noStrike" spc="-1">
                <a:solidFill>
                  <a:schemeClr val="dk1"/>
                </a:solidFill>
                <a:latin typeface="Calibri"/>
              </a:rPr>
              <a:t>Administrative Model</a:t>
            </a:r>
            <a:endParaRPr lang="en-US" sz="1800" b="0" strike="noStrike" spc="-1">
              <a:solidFill>
                <a:schemeClr val="lt1"/>
              </a:solidFill>
              <a:latin typeface="Avenir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Proxy Tier (Continued)</a:t>
            </a:r>
            <a:endParaRPr lang="en-US" sz="1600" b="0" strike="noStrike" spc="-1">
              <a:solidFill>
                <a:schemeClr val="dk1"/>
              </a:solidFill>
              <a:latin typeface="Calibri"/>
            </a:endParaRPr>
          </a:p>
        </p:txBody>
      </p:sp>
      <p:pic>
        <p:nvPicPr>
          <p:cNvPr id="116" name="Picture 4"/>
          <p:cNvPicPr/>
          <p:nvPr/>
        </p:nvPicPr>
        <p:blipFill>
          <a:blip r:embed="rId2"/>
          <a:stretch/>
        </p:blipFill>
        <p:spPr>
          <a:xfrm>
            <a:off x="1092240" y="488160"/>
            <a:ext cx="4540680" cy="435636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Proxy Tier (Continued)</a:t>
            </a:r>
            <a:endParaRPr lang="en-US" sz="1600" b="0" strike="noStrike" spc="-1">
              <a:solidFill>
                <a:schemeClr val="dk1"/>
              </a:solidFill>
              <a:latin typeface="Calibri"/>
            </a:endParaRPr>
          </a:p>
        </p:txBody>
      </p:sp>
      <p:sp>
        <p:nvSpPr>
          <p:cNvPr id="118" name="TextBox 6"/>
          <p:cNvSpPr/>
          <p:nvPr/>
        </p:nvSpPr>
        <p:spPr>
          <a:xfrm>
            <a:off x="366840" y="574200"/>
            <a:ext cx="8473680" cy="480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spcAft>
                <a:spcPts val="799"/>
              </a:spcAft>
              <a:tabLst>
                <a:tab pos="0" algn="l"/>
                <a:tab pos="457200" algn="l"/>
              </a:tabLst>
            </a:pPr>
            <a:r>
              <a:rPr lang="en-US" sz="1200" b="1" strike="noStrike" spc="-1">
                <a:solidFill>
                  <a:schemeClr val="dk1"/>
                </a:solidFill>
                <a:latin typeface="Arial"/>
                <a:ea typeface="Times New Roman"/>
              </a:rPr>
              <a:t>Are the Proxy ports listening?</a:t>
            </a:r>
            <a:endParaRPr lang="en-US" sz="1200" b="0" strike="noStrike" spc="-1">
              <a:solidFill>
                <a:srgbClr val="000000"/>
              </a:solidFill>
              <a:latin typeface="Arial"/>
            </a:endParaRPr>
          </a:p>
          <a:p>
            <a:pPr marL="743040" lvl="1"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From another Linux host on the private network, execute</a:t>
            </a:r>
            <a:r>
              <a:rPr lang="en-US" sz="1000" b="0" strike="noStrike" spc="-1">
                <a:solidFill>
                  <a:schemeClr val="dk1"/>
                </a:solidFill>
                <a:latin typeface="Calibri"/>
                <a:ea typeface="Times New Roman"/>
              </a:rPr>
              <a:t>: </a:t>
            </a:r>
            <a:r>
              <a:rPr lang="en-US" sz="900" b="0" strike="noStrike" spc="-1">
                <a:solidFill>
                  <a:schemeClr val="dk1"/>
                </a:solidFill>
                <a:latin typeface="Courier New"/>
                <a:ea typeface="Times New Roman"/>
              </a:rPr>
              <a:t>for i in {443,993,995,9071}; do nc –zv proxy1.xyz.net $i; done </a:t>
            </a:r>
            <a:r>
              <a:rPr lang="en-US" sz="900" b="0" strike="noStrike" spc="-1">
                <a:solidFill>
                  <a:schemeClr val="dk1"/>
                </a:solidFill>
                <a:latin typeface="Calibri"/>
                <a:ea typeface="Times New Roman"/>
              </a:rPr>
              <a:t>(optionally use telnet) </a:t>
            </a:r>
            <a:r>
              <a:rPr lang="en-US" sz="1200" b="0" strike="noStrike" spc="-1">
                <a:solidFill>
                  <a:schemeClr val="dk1"/>
                </a:solidFill>
                <a:latin typeface="Calibri"/>
                <a:ea typeface="Times New Roman"/>
              </a:rPr>
              <a:t>or in general a larger bash script that checks all ports on all Zimbra servers</a:t>
            </a:r>
            <a:endParaRPr lang="en-US" sz="1200" b="0" strike="noStrike" spc="-1">
              <a:solidFill>
                <a:srgbClr val="000000"/>
              </a:solidFill>
              <a:latin typeface="Arial"/>
            </a:endParaRPr>
          </a:p>
          <a:p>
            <a:pPr marL="743040" lvl="1"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OpenSource Monitoring solution with Port Check routines</a:t>
            </a:r>
            <a:endParaRPr lang="en-US" sz="1200" b="0" strike="noStrike" spc="-1">
              <a:solidFill>
                <a:srgbClr val="000000"/>
              </a:solidFill>
              <a:latin typeface="Arial"/>
            </a:endParaRPr>
          </a:p>
          <a:p>
            <a:pPr marL="743040" lvl="1"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free Monitoring Dashboards (uptimerobot.com and similar)</a:t>
            </a:r>
            <a:endParaRPr lang="en-US" sz="1200" b="0" strike="noStrike" spc="-1">
              <a:solidFill>
                <a:srgbClr val="000000"/>
              </a:solidFill>
              <a:latin typeface="Arial"/>
            </a:endParaRPr>
          </a:p>
          <a:p>
            <a:pPr marL="457200" defTabSz="914400">
              <a:lnSpc>
                <a:spcPct val="107000"/>
              </a:lnSpc>
              <a:tabLst>
                <a:tab pos="0" algn="l"/>
                <a:tab pos="457200" algn="l"/>
              </a:tabLst>
            </a:pPr>
            <a:endParaRPr lang="en-US" sz="1400" b="0" strike="noStrike" spc="-1">
              <a:solidFill>
                <a:srgbClr val="000000"/>
              </a:solidFill>
              <a:latin typeface="Arial"/>
            </a:endParaRPr>
          </a:p>
          <a:p>
            <a:pPr defTabSz="914400">
              <a:lnSpc>
                <a:spcPct val="107000"/>
              </a:lnSpc>
              <a:spcAft>
                <a:spcPts val="799"/>
              </a:spcAft>
              <a:tabLst>
                <a:tab pos="0" algn="l"/>
                <a:tab pos="457200" algn="l"/>
              </a:tabLst>
            </a:pPr>
            <a:r>
              <a:rPr lang="en-US" sz="1200" b="1" strike="noStrike" spc="-1">
                <a:solidFill>
                  <a:schemeClr val="dk1"/>
                </a:solidFill>
                <a:latin typeface="Arial"/>
                <a:ea typeface="Times New Roman"/>
              </a:rPr>
              <a:t>Is the Proxy service, OK?</a:t>
            </a:r>
            <a:endParaRPr lang="en-US" sz="1200" b="0" strike="noStrike" spc="-1">
              <a:solidFill>
                <a:srgbClr val="000000"/>
              </a:solidFill>
              <a:latin typeface="Arial"/>
            </a:endParaRPr>
          </a:p>
          <a:p>
            <a:pPr defTabSz="914400">
              <a:lnSpc>
                <a:spcPct val="107000"/>
              </a:lnSpc>
              <a:spcAft>
                <a:spcPts val="799"/>
              </a:spcAft>
              <a:tabLst>
                <a:tab pos="0" algn="l"/>
                <a:tab pos="457200" algn="l"/>
              </a:tabLst>
            </a:pPr>
            <a:r>
              <a:rPr lang="en-US" sz="1200" b="0" strike="noStrike" spc="-1">
                <a:solidFill>
                  <a:schemeClr val="dk1"/>
                </a:solidFill>
                <a:latin typeface="Calibri"/>
                <a:ea typeface="Times New Roman"/>
              </a:rPr>
              <a:t>You can use OpenSSL to simulate connections from the command line, initiated from any Zimbra server.</a:t>
            </a:r>
            <a:endParaRPr lang="en-US" sz="12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Courier New"/>
                <a:ea typeface="Times New Roman"/>
              </a:rPr>
              <a:t>[zimbra@proxy1 ~]$ </a:t>
            </a:r>
            <a:r>
              <a:rPr lang="en-US" sz="800" b="0" strike="noStrike" spc="-1">
                <a:solidFill>
                  <a:schemeClr val="dk1"/>
                </a:solidFill>
                <a:latin typeface="Courier New"/>
                <a:ea typeface="Calibri"/>
              </a:rPr>
              <a:t>openssl s_client -connect vm1.zimbra1.lab:995</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Courier New"/>
                <a:ea typeface="Calibri"/>
              </a:rPr>
              <a:t>	&lt; cert information will display first &gt;</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Courier New"/>
                <a:ea typeface="Calibri"/>
              </a:rPr>
              <a:t>+OK vm1.zimbra1.lab Zimbra POP3 server ready</a:t>
            </a:r>
            <a:endParaRPr lang="en-US" sz="800" b="0" strike="noStrike" spc="-1">
              <a:solidFill>
                <a:srgbClr val="000000"/>
              </a:solidFill>
              <a:latin typeface="Arial"/>
            </a:endParaRPr>
          </a:p>
          <a:p>
            <a:pPr defTabSz="914400">
              <a:lnSpc>
                <a:spcPct val="107000"/>
              </a:lnSpc>
              <a:tabLst>
                <a:tab pos="0" algn="l"/>
                <a:tab pos="457200" algn="l"/>
              </a:tabLst>
            </a:pPr>
            <a:r>
              <a:rPr lang="en-US" sz="800" b="1" strike="noStrike" spc="-1">
                <a:solidFill>
                  <a:schemeClr val="dk1"/>
                </a:solidFill>
                <a:latin typeface="Courier New"/>
                <a:ea typeface="Calibri"/>
              </a:rPr>
              <a:t>user admin@zimbra1.lab</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Courier New"/>
                <a:ea typeface="Calibri"/>
              </a:rPr>
              <a:t>+OK hello admin@zimbra1.lab, please enter your password</a:t>
            </a:r>
            <a:endParaRPr lang="en-US" sz="800" b="0" strike="noStrike" spc="-1">
              <a:solidFill>
                <a:srgbClr val="000000"/>
              </a:solidFill>
              <a:latin typeface="Arial"/>
            </a:endParaRPr>
          </a:p>
          <a:p>
            <a:pPr defTabSz="914400">
              <a:lnSpc>
                <a:spcPct val="107000"/>
              </a:lnSpc>
              <a:tabLst>
                <a:tab pos="0" algn="l"/>
                <a:tab pos="457200" algn="l"/>
              </a:tabLst>
            </a:pPr>
            <a:r>
              <a:rPr lang="en-US" sz="800" b="1" strike="noStrike" spc="-1">
                <a:solidFill>
                  <a:schemeClr val="dk1"/>
                </a:solidFill>
                <a:latin typeface="Courier New"/>
                <a:ea typeface="Calibri"/>
              </a:rPr>
              <a:t>pass zimbra</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Courier New"/>
                <a:ea typeface="Calibri"/>
              </a:rPr>
              <a:t>+OK server ready</a:t>
            </a:r>
            <a:endParaRPr lang="en-US" sz="800" b="0" strike="noStrike" spc="-1">
              <a:solidFill>
                <a:srgbClr val="000000"/>
              </a:solidFill>
              <a:latin typeface="Arial"/>
            </a:endParaRPr>
          </a:p>
          <a:p>
            <a:pPr defTabSz="914400">
              <a:lnSpc>
                <a:spcPct val="107000"/>
              </a:lnSpc>
              <a:tabLst>
                <a:tab pos="0" algn="l"/>
                <a:tab pos="457200" algn="l"/>
              </a:tabLst>
            </a:pPr>
            <a:r>
              <a:rPr lang="en-US" sz="800" b="1" strike="noStrike" spc="-1">
                <a:solidFill>
                  <a:schemeClr val="dk1"/>
                </a:solidFill>
                <a:latin typeface="Courier New"/>
                <a:ea typeface="Calibri"/>
              </a:rPr>
              <a:t>list</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Courier New"/>
                <a:ea typeface="Calibri"/>
              </a:rPr>
              <a:t>+OK 2 messages</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Courier New"/>
                <a:ea typeface="Calibri"/>
              </a:rPr>
              <a:t>1 5247</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Courier New"/>
                <a:ea typeface="Calibri"/>
              </a:rPr>
              <a:t>2 22</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Courier New"/>
                <a:ea typeface="Calibri"/>
              </a:rPr>
              <a:t>.</a:t>
            </a:r>
            <a:endParaRPr lang="en-US" sz="800" b="0" strike="noStrike" spc="-1">
              <a:solidFill>
                <a:srgbClr val="000000"/>
              </a:solidFill>
              <a:latin typeface="Arial"/>
            </a:endParaRPr>
          </a:p>
          <a:p>
            <a:pPr defTabSz="914400">
              <a:lnSpc>
                <a:spcPct val="107000"/>
              </a:lnSpc>
              <a:tabLst>
                <a:tab pos="0" algn="l"/>
                <a:tab pos="457200" algn="l"/>
              </a:tabLst>
            </a:pPr>
            <a:r>
              <a:rPr lang="en-US" sz="800" b="1" strike="noStrike" spc="-1">
                <a:solidFill>
                  <a:schemeClr val="dk1"/>
                </a:solidFill>
                <a:latin typeface="Courier New"/>
                <a:ea typeface="Calibri"/>
              </a:rPr>
              <a:t>quit</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Courier New"/>
                <a:ea typeface="Calibri"/>
              </a:rPr>
              <a:t>+OK vm1.zimbra1.lab Zimbra POP3 server closing connection</a:t>
            </a:r>
            <a:endParaRPr lang="en-US" sz="800" b="0" strike="noStrike" spc="-1">
              <a:solidFill>
                <a:srgbClr val="000000"/>
              </a:solidFill>
              <a:latin typeface="Arial"/>
            </a:endParaRPr>
          </a:p>
          <a:p>
            <a:pPr defTabSz="914400">
              <a:lnSpc>
                <a:spcPct val="107000"/>
              </a:lnSpc>
              <a:tabLst>
                <a:tab pos="0" algn="l"/>
                <a:tab pos="457200" algn="l"/>
              </a:tabLst>
            </a:pPr>
            <a:r>
              <a:rPr lang="en-US" sz="800" b="0" strike="noStrike" spc="-1">
                <a:solidFill>
                  <a:schemeClr val="dk1"/>
                </a:solidFill>
                <a:latin typeface="Courier New"/>
                <a:ea typeface="Calibri"/>
              </a:rPr>
              <a:t>Closed</a:t>
            </a:r>
            <a:endParaRPr lang="en-US" sz="800" b="0" strike="noStrike" spc="-1">
              <a:solidFill>
                <a:srgbClr val="000000"/>
              </a:solidFill>
              <a:latin typeface="Arial"/>
            </a:endParaRPr>
          </a:p>
          <a:p>
            <a:pPr defTabSz="914400">
              <a:lnSpc>
                <a:spcPct val="107000"/>
              </a:lnSpc>
              <a:tabLst>
                <a:tab pos="0" algn="l"/>
                <a:tab pos="457200" algn="l"/>
              </a:tabLst>
            </a:pPr>
            <a:endParaRPr lang="en-US" sz="900" b="0" strike="noStrike" spc="-1">
              <a:solidFill>
                <a:srgbClr val="000000"/>
              </a:solidFill>
              <a:latin typeface="Arial"/>
            </a:endParaRPr>
          </a:p>
          <a:p>
            <a:pPr defTabSz="914400">
              <a:lnSpc>
                <a:spcPct val="107000"/>
              </a:lnSpc>
              <a:spcAft>
                <a:spcPts val="799"/>
              </a:spcAft>
              <a:tabLst>
                <a:tab pos="0" algn="l"/>
                <a:tab pos="457200" algn="l"/>
              </a:tabLst>
            </a:pPr>
            <a:r>
              <a:rPr lang="en-US" sz="1200" b="0" strike="noStrike" spc="-1">
                <a:solidFill>
                  <a:schemeClr val="dk1"/>
                </a:solidFill>
                <a:latin typeface="Calibri"/>
                <a:ea typeface="Times New Roman"/>
              </a:rPr>
              <a:t>The above is for POPS, IMAPS would be: </a:t>
            </a:r>
            <a:r>
              <a:rPr lang="en-US" sz="900" b="0" strike="noStrike" spc="-1">
                <a:solidFill>
                  <a:schemeClr val="dk1"/>
                </a:solidFill>
                <a:latin typeface="Courier New"/>
                <a:ea typeface="Calibri"/>
              </a:rPr>
              <a:t>openssl s_client -connect vm1.zimbra1.lab:993</a:t>
            </a:r>
            <a:endParaRPr lang="en-US" sz="9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Proxy Tier (Continued)</a:t>
            </a:r>
            <a:endParaRPr lang="en-US" sz="1600" b="0" strike="noStrike" spc="-1">
              <a:solidFill>
                <a:schemeClr val="dk1"/>
              </a:solidFill>
              <a:latin typeface="Calibri"/>
            </a:endParaRPr>
          </a:p>
        </p:txBody>
      </p:sp>
      <p:sp>
        <p:nvSpPr>
          <p:cNvPr id="120" name="TextBox 6"/>
          <p:cNvSpPr/>
          <p:nvPr/>
        </p:nvSpPr>
        <p:spPr>
          <a:xfrm>
            <a:off x="366840" y="574200"/>
            <a:ext cx="8473680" cy="394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200" b="1" strike="noStrike" spc="-1">
                <a:solidFill>
                  <a:schemeClr val="dk1"/>
                </a:solidFill>
                <a:latin typeface="Arial"/>
                <a:ea typeface="Times New Roman"/>
              </a:rPr>
              <a:t>Are the services (proxy, memcached, zmconfigd, stats) running?</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With the logger service setup, connect to the Logger host with the Admin Console, the up/down status of the services of all Zimbra services will be available</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OpenSource Monitoring (Zabbix, Nagios) with Service Check routines</a:t>
            </a: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Is there sufficient disk space?</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Linux OS (df –h)</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OpenSource Monitoring (Zabbix, Nagios) with Disk Check routines</a:t>
            </a: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Are the nginx.log and nginx.access.log being written, rolled and gzipped, and pruned?</a:t>
            </a:r>
            <a:endParaRPr lang="en-US" sz="1200" b="0" strike="noStrike" spc="-1">
              <a:solidFill>
                <a:srgbClr val="000000"/>
              </a:solidFill>
              <a:latin typeface="Arial"/>
            </a:endParaRPr>
          </a:p>
          <a:p>
            <a:pPr marL="171360" indent="-17136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Inspect /opt/zimbra/log directory on each Proxy VM (</a:t>
            </a:r>
            <a:r>
              <a:rPr lang="sv-SE" sz="900" b="0" strike="noStrike" spc="-1">
                <a:solidFill>
                  <a:schemeClr val="dk1"/>
                </a:solidFill>
                <a:latin typeface="Courier New"/>
                <a:ea typeface="Times New Roman"/>
              </a:rPr>
              <a:t>ls -l /opt/zimbra/log/nginx*</a:t>
            </a:r>
            <a:r>
              <a:rPr lang="en-US" sz="1200" b="0" strike="noStrike" spc="-1">
                <a:solidFill>
                  <a:schemeClr val="dk1"/>
                </a:solidFill>
                <a:latin typeface="Calibri"/>
                <a:ea typeface="Times New Roman"/>
              </a:rPr>
              <a:t>)</a:t>
            </a: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Is the zmstats data being written, gzipped and stored?</a:t>
            </a:r>
            <a:endParaRPr lang="en-US" sz="1200" b="0" strike="noStrike" spc="-1">
              <a:solidFill>
                <a:srgbClr val="000000"/>
              </a:solidFill>
              <a:latin typeface="Arial"/>
            </a:endParaRPr>
          </a:p>
          <a:p>
            <a:pPr marL="171360" indent="-17136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Inspect /opt/zimbra/zmstat directory on each Proxy VM (</a:t>
            </a:r>
            <a:r>
              <a:rPr lang="en-US" sz="900" b="0" strike="noStrike" spc="-1">
                <a:solidFill>
                  <a:schemeClr val="dk1"/>
                </a:solidFill>
                <a:latin typeface="Courier New"/>
                <a:ea typeface="Times New Roman"/>
              </a:rPr>
              <a:t>ls –l /opt/zimbra/zmstat, ls –l /opt/zimbra/zmstat/2024-12-17</a:t>
            </a:r>
            <a:r>
              <a:rPr lang="en-US" sz="1200" b="0" strike="noStrike" spc="-1">
                <a:solidFill>
                  <a:schemeClr val="dk1"/>
                </a:solidFill>
                <a:latin typeface="Calibri"/>
                <a:ea typeface="Times New Roman"/>
              </a:rPr>
              <a:t>)</a:t>
            </a: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Is Linux OS Health OK?</a:t>
            </a:r>
            <a:endParaRPr lang="en-US" sz="1200" b="0" strike="noStrike" spc="-1">
              <a:solidFill>
                <a:srgbClr val="000000"/>
              </a:solidFill>
              <a:latin typeface="Arial"/>
            </a:endParaRPr>
          </a:p>
          <a:p>
            <a:pPr defTabSz="914400">
              <a:lnSpc>
                <a:spcPct val="107000"/>
              </a:lnSpc>
              <a:spcAft>
                <a:spcPts val="799"/>
              </a:spcAft>
              <a:tabLst>
                <a:tab pos="0" algn="l"/>
                <a:tab pos="457200" algn="l"/>
              </a:tabLst>
            </a:pPr>
            <a:r>
              <a:rPr lang="en-US" sz="1200" b="0" strike="noStrike" spc="-1">
                <a:solidFill>
                  <a:schemeClr val="dk1"/>
                </a:solidFill>
                <a:latin typeface="Calibri"/>
                <a:ea typeface="Times New Roman"/>
              </a:rPr>
              <a:t>Generally considered outside the scope of Zimbra but there are plenty of OpenSource tools or general tools available in Linux to examine items like CPU usage, Load Average, Memory, etc, as well as general pings by FQDN.</a:t>
            </a:r>
            <a:endParaRPr lang="en-US" sz="12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chemeClr val="accent6">
                    <a:lumMod val="75000"/>
                  </a:schemeClr>
                </a:solidFill>
                <a:latin typeface="-apple-system"/>
              </a:rPr>
              <a:t>Understanding the MTA Tier</a:t>
            </a:r>
            <a:endParaRPr lang="en-US" sz="1600" b="0" strike="noStrike" spc="-1">
              <a:solidFill>
                <a:schemeClr val="dk1"/>
              </a:solidFill>
              <a:latin typeface="Calibri"/>
            </a:endParaRPr>
          </a:p>
        </p:txBody>
      </p:sp>
      <p:sp>
        <p:nvSpPr>
          <p:cNvPr id="122" name="TextBox 6"/>
          <p:cNvSpPr/>
          <p:nvPr/>
        </p:nvSpPr>
        <p:spPr>
          <a:xfrm>
            <a:off x="366840" y="785880"/>
            <a:ext cx="8473680" cy="300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spcAft>
                <a:spcPts val="799"/>
              </a:spcAft>
              <a:tabLst>
                <a:tab pos="0" algn="l"/>
                <a:tab pos="457200" algn="l"/>
              </a:tabLst>
            </a:pPr>
            <a:r>
              <a:rPr lang="en-US" sz="1400" b="1" strike="noStrike" spc="-1">
                <a:solidFill>
                  <a:schemeClr val="dk1"/>
                </a:solidFill>
                <a:latin typeface="Arial"/>
                <a:ea typeface="Times New Roman"/>
              </a:rPr>
              <a:t>Considerations</a:t>
            </a:r>
            <a:endParaRPr lang="en-US" sz="14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Times New Roman"/>
                <a:ea typeface="Times New Roman"/>
              </a:rPr>
              <a:t>The Zimbra MTA is bundled with Postfix which, like NGINX is a widely adopted and mature platform that has been used in Linux deployments for over 20 years.</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Times New Roman"/>
                <a:ea typeface="Times New Roman"/>
              </a:rPr>
              <a:t>The usage of Layer-4 Load Balancing to distribute connections to a pool of Zimbra MTA VMs is a best practice, not just for the purpose of balanced distribution across the pool but because L4LB incorporates TCP-level checks that ensure the destination host is actually available before sending the connection.  </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Times New Roman"/>
                <a:ea typeface="Times New Roman"/>
              </a:rPr>
              <a:t>Typical deployments for larger customers (over 10,000 mailboxes) have non-Zimbra layer before the Zimbra MTAs, that provides anti-spam, anti-virus, anti-malware, anti-abuse capabilities, which ultimately then routes the connections to the Zimbra MTA layer, in which case the Zimbra Anti-Spam (SpamAssassin) and Anti-Virus (ClamAV) services are not necessary.</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Times New Roman"/>
                <a:ea typeface="Times New Roman"/>
              </a:rPr>
              <a:t>The MTA layer must have more disk to be able to spool messages for a certain amount of time should the delivery to the mailstores be blocked for some reason.</a:t>
            </a:r>
            <a:endParaRPr lang="en-US" sz="12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MTA Tier (Continued)</a:t>
            </a:r>
            <a:endParaRPr lang="en-US" sz="1600" b="0" strike="noStrike" spc="-1">
              <a:solidFill>
                <a:schemeClr val="dk1"/>
              </a:solidFill>
              <a:latin typeface="Calibri"/>
            </a:endParaRPr>
          </a:p>
        </p:txBody>
      </p:sp>
      <p:pic>
        <p:nvPicPr>
          <p:cNvPr id="124" name="Picture 3"/>
          <p:cNvPicPr/>
          <p:nvPr/>
        </p:nvPicPr>
        <p:blipFill>
          <a:blip r:embed="rId2"/>
          <a:stretch/>
        </p:blipFill>
        <p:spPr>
          <a:xfrm>
            <a:off x="1317240" y="386280"/>
            <a:ext cx="3753000" cy="4091760"/>
          </a:xfrm>
          <a:prstGeom prst="rect">
            <a:avLst/>
          </a:prstGeom>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Proxy Tier (Continued)</a:t>
            </a:r>
            <a:endParaRPr lang="en-US" sz="1600" b="0" strike="noStrike" spc="-1">
              <a:solidFill>
                <a:schemeClr val="dk1"/>
              </a:solidFill>
              <a:latin typeface="Calibri"/>
            </a:endParaRPr>
          </a:p>
        </p:txBody>
      </p:sp>
      <p:sp>
        <p:nvSpPr>
          <p:cNvPr id="126" name="TextBox 6"/>
          <p:cNvSpPr/>
          <p:nvPr/>
        </p:nvSpPr>
        <p:spPr>
          <a:xfrm>
            <a:off x="366840" y="785880"/>
            <a:ext cx="8473680" cy="2983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spcAft>
                <a:spcPts val="799"/>
              </a:spcAft>
              <a:tabLst>
                <a:tab pos="0" algn="l"/>
                <a:tab pos="457200" algn="l"/>
              </a:tabLst>
            </a:pPr>
            <a:r>
              <a:rPr lang="en-US" sz="1400" b="1" strike="noStrike" spc="-1">
                <a:solidFill>
                  <a:schemeClr val="dk1"/>
                </a:solidFill>
                <a:latin typeface="Arial"/>
                <a:ea typeface="Times New Roman"/>
              </a:rPr>
              <a:t>Best Practices Explained</a:t>
            </a:r>
            <a:endParaRPr lang="en-US" sz="14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Times New Roman"/>
                <a:ea typeface="Times New Roman"/>
              </a:rPr>
              <a:t>Traffic should come through the Layer-4 Load Balancer in all cases, whether initiated from intranet or Internet and be restricted to ports 25 (SMTP), 465 (SMTP submission from older thick clients), 587 (SMTP submission from newer thick clients) </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Times New Roman"/>
                <a:ea typeface="Times New Roman"/>
              </a:rPr>
              <a:t>The Layer-4 Load Balancer should have a VIP configured with the eight Ips of the Proxy VMs, and use least connections algorithm for distribution, no persistence (aka stickiness) is required.</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Times New Roman"/>
                <a:ea typeface="Times New Roman"/>
              </a:rPr>
              <a:t>Default configuration will be for the </a:t>
            </a:r>
            <a:r>
              <a:rPr lang="en-US" sz="1200" b="0" strike="noStrike" spc="-1">
                <a:solidFill>
                  <a:schemeClr val="dk1"/>
                </a:solidFill>
                <a:latin typeface="Times New Roman"/>
                <a:ea typeface="Times New Roman"/>
              </a:rPr>
              <a:t>MTAs</a:t>
            </a:r>
            <a:r>
              <a:rPr lang="x-none" sz="1200" b="0" strike="noStrike" spc="-1">
                <a:solidFill>
                  <a:schemeClr val="dk1"/>
                </a:solidFill>
                <a:latin typeface="Times New Roman"/>
                <a:ea typeface="Times New Roman"/>
              </a:rPr>
              <a:t> to route to back-end mailstores on 7025 (LMTP) or outbound on 25 (SMTP)</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Times New Roman"/>
                <a:ea typeface="Times New Roman"/>
              </a:rPr>
              <a:t>If the Zimbra Anti-Virus is being used, and because the recommendation is to use 16GB memory in the Zimbra MTAs, we also recommend using a 2 GB tmpfs file system for /opt/zimbra/data/amavisd/tmp  </a:t>
            </a:r>
            <a:endParaRPr lang="en-US" sz="1200" b="0" strike="noStrike" spc="-1">
              <a:solidFill>
                <a:srgbClr val="000000"/>
              </a:solidFill>
              <a:latin typeface="Arial"/>
            </a:endParaRPr>
          </a:p>
          <a:p>
            <a:pPr marL="799920" lvl="1" indent="-343080" defTabSz="914400">
              <a:lnSpc>
                <a:spcPct val="107000"/>
              </a:lnSpc>
              <a:spcAft>
                <a:spcPts val="799"/>
              </a:spcAft>
              <a:buClr>
                <a:srgbClr val="0000FF"/>
              </a:buClr>
              <a:buFont typeface="Symbol" charset="2"/>
              <a:buChar char=""/>
              <a:tabLst>
                <a:tab pos="0" algn="l"/>
                <a:tab pos="457200" algn="l"/>
              </a:tabLst>
            </a:pPr>
            <a:r>
              <a:rPr lang="x-none" sz="1100" b="0" u="sng" strike="noStrike" spc="-1">
                <a:solidFill>
                  <a:srgbClr val="8C0E1D"/>
                </a:solidFill>
                <a:uFillTx/>
                <a:latin typeface="Times New Roman"/>
                <a:ea typeface="Times New Roman"/>
                <a:hlinkClick r:id="rId2"/>
              </a:rPr>
              <a:t>https://wiki.zimbra.com/wiki/Tmpfs_for_amavisd-new</a:t>
            </a:r>
            <a:r>
              <a:rPr lang="x-none" sz="1100" b="0" strike="noStrike" spc="-1">
                <a:solidFill>
                  <a:schemeClr val="dk1"/>
                </a:solidFill>
                <a:latin typeface="Times New Roman"/>
                <a:ea typeface="Times New Roman"/>
              </a:rPr>
              <a:t> </a:t>
            </a:r>
            <a:endParaRPr lang="en-US" sz="1100" b="0" strike="noStrike" spc="-1">
              <a:solidFill>
                <a:srgbClr val="000000"/>
              </a:solidFill>
              <a:latin typeface="Arial"/>
            </a:endParaRPr>
          </a:p>
          <a:p>
            <a:pPr marL="799920" lvl="1" indent="-343080" defTabSz="914400">
              <a:lnSpc>
                <a:spcPct val="107000"/>
              </a:lnSpc>
              <a:spcAft>
                <a:spcPts val="799"/>
              </a:spcAft>
              <a:buClr>
                <a:srgbClr val="0000FF"/>
              </a:buClr>
              <a:buFont typeface="Symbol" charset="2"/>
              <a:buChar char=""/>
              <a:tabLst>
                <a:tab pos="0" algn="l"/>
                <a:tab pos="457200" algn="l"/>
              </a:tabLst>
            </a:pPr>
            <a:r>
              <a:rPr lang="x-none" sz="1100" b="0" u="sng" strike="noStrike" spc="-1">
                <a:solidFill>
                  <a:srgbClr val="8C0E1D"/>
                </a:solidFill>
                <a:uFillTx/>
                <a:latin typeface="Times New Roman"/>
                <a:ea typeface="Times New Roman"/>
                <a:hlinkClick r:id="rId3"/>
              </a:rPr>
              <a:t>https://wiki.zimbra.com/wiki/Anti-spam_Strategies#2._Put_Amavis.27s_Temp_Dir_on_a_RAM_Disk</a:t>
            </a:r>
            <a:endParaRPr lang="en-US" sz="11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MTA Tier (Continued)</a:t>
            </a:r>
            <a:endParaRPr lang="en-US" sz="1600" b="0" strike="noStrike" spc="-1">
              <a:solidFill>
                <a:schemeClr val="dk1"/>
              </a:solidFill>
              <a:latin typeface="Calibri"/>
            </a:endParaRPr>
          </a:p>
        </p:txBody>
      </p:sp>
      <p:sp>
        <p:nvSpPr>
          <p:cNvPr id="128" name="TextBox 10"/>
          <p:cNvSpPr/>
          <p:nvPr/>
        </p:nvSpPr>
        <p:spPr>
          <a:xfrm>
            <a:off x="5283360" y="1108080"/>
            <a:ext cx="317448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00" b="1" strike="noStrike" spc="-1">
                <a:solidFill>
                  <a:schemeClr val="accent2">
                    <a:lumMod val="50000"/>
                  </a:schemeClr>
                </a:solidFill>
                <a:latin typeface="Calibri"/>
              </a:rPr>
              <a:t>If anti-spam (SpamAssassin) and anti-virus (ClamAV) are not used, you could drop the Memory amount to 12GB</a:t>
            </a:r>
            <a:endParaRPr lang="en-US" sz="1000" b="0" strike="noStrike" spc="-1">
              <a:solidFill>
                <a:srgbClr val="000000"/>
              </a:solidFill>
              <a:latin typeface="Arial"/>
            </a:endParaRPr>
          </a:p>
        </p:txBody>
      </p:sp>
      <p:cxnSp>
        <p:nvCxnSpPr>
          <p:cNvPr id="129" name="Straight Arrow Connector 13"/>
          <p:cNvCxnSpPr/>
          <p:nvPr/>
        </p:nvCxnSpPr>
        <p:spPr>
          <a:xfrm flipH="1">
            <a:off x="4489200" y="1307880"/>
            <a:ext cx="736920" cy="360"/>
          </a:xfrm>
          <a:prstGeom prst="straightConnector1">
            <a:avLst/>
          </a:prstGeom>
          <a:ln>
            <a:solidFill>
              <a:srgbClr val="4F81BD"/>
            </a:solidFill>
            <a:round/>
            <a:tailEnd type="triangle" w="med" len="med"/>
          </a:ln>
        </p:spPr>
      </p:cxnSp>
      <p:pic>
        <p:nvPicPr>
          <p:cNvPr id="130" name="Picture 15"/>
          <p:cNvPicPr/>
          <p:nvPr/>
        </p:nvPicPr>
        <p:blipFill>
          <a:blip r:embed="rId2"/>
          <a:stretch/>
        </p:blipFill>
        <p:spPr>
          <a:xfrm>
            <a:off x="182520" y="386280"/>
            <a:ext cx="4306680" cy="4210200"/>
          </a:xfrm>
          <a:prstGeom prst="rect">
            <a:avLst/>
          </a:prstGeom>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MTA Tier (Continued)</a:t>
            </a:r>
            <a:endParaRPr lang="en-US" sz="1600" b="0" strike="noStrike" spc="-1">
              <a:solidFill>
                <a:schemeClr val="dk1"/>
              </a:solidFill>
              <a:latin typeface="Calibri"/>
            </a:endParaRPr>
          </a:p>
        </p:txBody>
      </p:sp>
      <p:sp>
        <p:nvSpPr>
          <p:cNvPr id="132" name="TextBox 6"/>
          <p:cNvSpPr/>
          <p:nvPr/>
        </p:nvSpPr>
        <p:spPr>
          <a:xfrm>
            <a:off x="366840" y="386280"/>
            <a:ext cx="8473680" cy="1918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spcAft>
                <a:spcPts val="799"/>
              </a:spcAft>
              <a:tabLst>
                <a:tab pos="0" algn="l"/>
                <a:tab pos="457200" algn="l"/>
              </a:tabLst>
            </a:pPr>
            <a:r>
              <a:rPr lang="en-US" sz="1200" b="1" strike="noStrike" spc="-1">
                <a:solidFill>
                  <a:schemeClr val="dk1"/>
                </a:solidFill>
                <a:latin typeface="Arial"/>
                <a:ea typeface="Times New Roman"/>
              </a:rPr>
              <a:t>Are the MTA ports listening?</a:t>
            </a:r>
            <a:endParaRPr lang="en-US" sz="1200" b="0" strike="noStrike" spc="-1">
              <a:solidFill>
                <a:srgbClr val="000000"/>
              </a:solidFill>
              <a:latin typeface="Arial"/>
            </a:endParaRPr>
          </a:p>
          <a:p>
            <a:pPr marL="743040" lvl="1"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From another Linux host on the private network, execute</a:t>
            </a:r>
            <a:r>
              <a:rPr lang="en-US" sz="1000" b="0" strike="noStrike" spc="-1">
                <a:solidFill>
                  <a:schemeClr val="dk1"/>
                </a:solidFill>
                <a:latin typeface="Calibri"/>
                <a:ea typeface="Times New Roman"/>
              </a:rPr>
              <a:t>: </a:t>
            </a:r>
            <a:r>
              <a:rPr lang="en-US" sz="900" b="0" strike="noStrike" spc="-1">
                <a:solidFill>
                  <a:schemeClr val="dk1"/>
                </a:solidFill>
                <a:latin typeface="Courier New"/>
                <a:ea typeface="Times New Roman"/>
              </a:rPr>
              <a:t>for i in {25,465,587}; do nc –zv mta1.xyz.net $i; done </a:t>
            </a:r>
            <a:r>
              <a:rPr lang="en-US" sz="900" b="0" strike="noStrike" spc="-1">
                <a:solidFill>
                  <a:schemeClr val="dk1"/>
                </a:solidFill>
                <a:latin typeface="Calibri"/>
                <a:ea typeface="Times New Roman"/>
              </a:rPr>
              <a:t>(optionally use telnet) </a:t>
            </a:r>
            <a:r>
              <a:rPr lang="en-US" sz="1200" b="0" strike="noStrike" spc="-1">
                <a:solidFill>
                  <a:schemeClr val="dk1"/>
                </a:solidFill>
                <a:latin typeface="Calibri"/>
                <a:ea typeface="Times New Roman"/>
              </a:rPr>
              <a:t>or in general a larger bash script that checks all ports on all Zimbra servers</a:t>
            </a:r>
            <a:endParaRPr lang="en-US" sz="1200" b="0" strike="noStrike" spc="-1">
              <a:solidFill>
                <a:srgbClr val="000000"/>
              </a:solidFill>
              <a:latin typeface="Arial"/>
            </a:endParaRPr>
          </a:p>
          <a:p>
            <a:pPr marL="743040" lvl="1"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OpenSource Monitoring solution with Port Check routines</a:t>
            </a:r>
            <a:endParaRPr lang="en-US" sz="1200" b="0" strike="noStrike" spc="-1">
              <a:solidFill>
                <a:srgbClr val="000000"/>
              </a:solidFill>
              <a:latin typeface="Arial"/>
            </a:endParaRPr>
          </a:p>
          <a:p>
            <a:pPr marL="743040" lvl="1"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free Monitoring Dashboards (uptimerobot.com and similar)</a:t>
            </a:r>
            <a:endParaRPr lang="en-US" sz="1200" b="0" strike="noStrike" spc="-1">
              <a:solidFill>
                <a:srgbClr val="000000"/>
              </a:solidFill>
              <a:latin typeface="Arial"/>
            </a:endParaRPr>
          </a:p>
          <a:p>
            <a:pPr marL="457200" defTabSz="914400">
              <a:lnSpc>
                <a:spcPct val="107000"/>
              </a:lnSpc>
              <a:tabLst>
                <a:tab pos="0" algn="l"/>
                <a:tab pos="457200" algn="l"/>
              </a:tabLst>
            </a:pPr>
            <a:endParaRPr lang="en-US" sz="10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Is the MTA service, OK?</a:t>
            </a:r>
            <a:endParaRPr lang="en-US" sz="1200" b="0" strike="noStrike" spc="-1">
              <a:solidFill>
                <a:srgbClr val="000000"/>
              </a:solidFill>
              <a:latin typeface="Arial"/>
            </a:endParaRPr>
          </a:p>
          <a:p>
            <a:pPr defTabSz="914400">
              <a:lnSpc>
                <a:spcPct val="107000"/>
              </a:lnSpc>
              <a:spcAft>
                <a:spcPts val="799"/>
              </a:spcAft>
              <a:tabLst>
                <a:tab pos="0" algn="l"/>
                <a:tab pos="457200" algn="l"/>
              </a:tabLst>
            </a:pPr>
            <a:r>
              <a:rPr lang="en-US" sz="1200" b="0" strike="noStrike" spc="-1">
                <a:solidFill>
                  <a:schemeClr val="dk1"/>
                </a:solidFill>
                <a:latin typeface="Calibri"/>
                <a:ea typeface="Times New Roman"/>
              </a:rPr>
              <a:t>You can use NetCat (nc) or telnet to submit a message from the command line, initiated from any Zimbra server (operator types the bolded values)</a:t>
            </a:r>
            <a:endParaRPr lang="en-US" sz="1200" b="0" strike="noStrike" spc="-1">
              <a:solidFill>
                <a:srgbClr val="000000"/>
              </a:solidFill>
              <a:latin typeface="Arial"/>
            </a:endParaRPr>
          </a:p>
        </p:txBody>
      </p:sp>
      <p:sp>
        <p:nvSpPr>
          <p:cNvPr id="133" name="TextBox 2"/>
          <p:cNvSpPr/>
          <p:nvPr/>
        </p:nvSpPr>
        <p:spPr>
          <a:xfrm>
            <a:off x="3441960" y="2298600"/>
            <a:ext cx="2323800" cy="2481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7000"/>
              </a:lnSpc>
            </a:pPr>
            <a:r>
              <a:rPr lang="en-US" sz="800" b="0" strike="noStrike" spc="-1">
                <a:solidFill>
                  <a:schemeClr val="dk1"/>
                </a:solidFill>
                <a:latin typeface="Courier New"/>
                <a:ea typeface="Calibri"/>
              </a:rPr>
              <a:t>250-STARTTLS</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250-ENHANCEDSTATUSCODES</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250-8BITMIME</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250 DSN</a:t>
            </a:r>
            <a:endParaRPr lang="en-US" sz="800" b="0" strike="noStrike" spc="-1">
              <a:solidFill>
                <a:srgbClr val="000000"/>
              </a:solidFill>
              <a:latin typeface="Arial"/>
            </a:endParaRPr>
          </a:p>
          <a:p>
            <a:pPr defTabSz="914400">
              <a:lnSpc>
                <a:spcPct val="107000"/>
              </a:lnSpc>
            </a:pPr>
            <a:r>
              <a:rPr lang="en-US" sz="800" b="1" strike="noStrike" spc="-1">
                <a:solidFill>
                  <a:schemeClr val="dk1"/>
                </a:solidFill>
                <a:latin typeface="Courier New"/>
                <a:ea typeface="Calibri"/>
              </a:rPr>
              <a:t>mail from: somembox@gmail.com</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250 2.1.0 Ok</a:t>
            </a:r>
            <a:endParaRPr lang="en-US" sz="800" b="0" strike="noStrike" spc="-1">
              <a:solidFill>
                <a:srgbClr val="000000"/>
              </a:solidFill>
              <a:latin typeface="Arial"/>
            </a:endParaRPr>
          </a:p>
          <a:p>
            <a:pPr defTabSz="914400">
              <a:lnSpc>
                <a:spcPct val="107000"/>
              </a:lnSpc>
            </a:pPr>
            <a:r>
              <a:rPr lang="en-US" sz="800" b="1" strike="noStrike" spc="-1">
                <a:solidFill>
                  <a:schemeClr val="dk1"/>
                </a:solidFill>
                <a:latin typeface="Courier New"/>
                <a:ea typeface="Calibri"/>
              </a:rPr>
              <a:t>rcpt to: validuser@bcc.gov.bd</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250 2.1.5 Ok</a:t>
            </a:r>
            <a:endParaRPr lang="en-US" sz="800" b="0" strike="noStrike" spc="-1">
              <a:solidFill>
                <a:srgbClr val="000000"/>
              </a:solidFill>
              <a:latin typeface="Arial"/>
            </a:endParaRPr>
          </a:p>
          <a:p>
            <a:pPr defTabSz="914400">
              <a:lnSpc>
                <a:spcPct val="107000"/>
              </a:lnSpc>
            </a:pPr>
            <a:r>
              <a:rPr lang="en-US" sz="800" b="1" strike="noStrike" spc="-1">
                <a:solidFill>
                  <a:schemeClr val="dk1"/>
                </a:solidFill>
                <a:latin typeface="Courier New"/>
                <a:ea typeface="Calibri"/>
              </a:rPr>
              <a:t>data</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354 End data with &lt;CR&gt;&lt;LF&gt;.&lt;CR&gt;&lt;LF&gt;</a:t>
            </a:r>
            <a:endParaRPr lang="en-US" sz="800" b="0" strike="noStrike" spc="-1">
              <a:solidFill>
                <a:srgbClr val="000000"/>
              </a:solidFill>
              <a:latin typeface="Arial"/>
            </a:endParaRPr>
          </a:p>
          <a:p>
            <a:pPr defTabSz="914400">
              <a:lnSpc>
                <a:spcPct val="107000"/>
              </a:lnSpc>
            </a:pPr>
            <a:r>
              <a:rPr lang="en-US" sz="800" b="1" strike="noStrike" spc="-1">
                <a:solidFill>
                  <a:schemeClr val="dk1"/>
                </a:solidFill>
                <a:latin typeface="Courier New"/>
                <a:ea typeface="Calibri"/>
              </a:rPr>
              <a:t>Subject: Routing on Basic SMTP</a:t>
            </a:r>
            <a:endParaRPr lang="en-US" sz="800" b="0" strike="noStrike" spc="-1">
              <a:solidFill>
                <a:srgbClr val="000000"/>
              </a:solidFill>
              <a:latin typeface="Arial"/>
            </a:endParaRPr>
          </a:p>
          <a:p>
            <a:pPr defTabSz="914400">
              <a:lnSpc>
                <a:spcPct val="107000"/>
              </a:lnSpc>
            </a:pPr>
            <a:r>
              <a:rPr lang="en-US" sz="800" b="1" strike="noStrike" spc="-1">
                <a:solidFill>
                  <a:schemeClr val="dk1"/>
                </a:solidFill>
                <a:latin typeface="Courier New"/>
                <a:ea typeface="Calibri"/>
              </a:rPr>
              <a:t>Go baby.</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250 2.0.0 Ok: queued as 803BAA377B</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quit</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221 2.0.0 Bye</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Connection closed by foreign host.</a:t>
            </a:r>
            <a:endParaRPr lang="en-US" sz="800" b="0" strike="noStrike" spc="-1">
              <a:solidFill>
                <a:srgbClr val="000000"/>
              </a:solidFill>
              <a:latin typeface="Arial"/>
            </a:endParaRPr>
          </a:p>
          <a:p>
            <a:pPr defTabSz="914400">
              <a:lnSpc>
                <a:spcPct val="100000"/>
              </a:lnSpc>
            </a:pPr>
            <a:endParaRPr lang="en-US" sz="1200" b="0" strike="noStrike" spc="-1">
              <a:solidFill>
                <a:srgbClr val="000000"/>
              </a:solidFill>
              <a:latin typeface="Arial"/>
            </a:endParaRPr>
          </a:p>
        </p:txBody>
      </p:sp>
      <p:sp>
        <p:nvSpPr>
          <p:cNvPr id="134" name="TextBox 3"/>
          <p:cNvSpPr/>
          <p:nvPr/>
        </p:nvSpPr>
        <p:spPr>
          <a:xfrm>
            <a:off x="457200" y="2296440"/>
            <a:ext cx="2956680" cy="1962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pPr>
            <a:r>
              <a:rPr lang="en-US" sz="800" b="0" strike="noStrike" spc="-1">
                <a:solidFill>
                  <a:schemeClr val="dk1"/>
                </a:solidFill>
                <a:latin typeface="Courier New"/>
                <a:ea typeface="Calibri"/>
              </a:rPr>
              <a:t>[zimbra@proxy1 ~]$ telnet mta1.bcc.gov.bd 25</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Trying 172.31.38.137...</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Connected to vm1.zimbra1.lab.</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Escape character is '^]'.</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220 vm1.zimbra1.lab ESMTP Postfix</a:t>
            </a:r>
            <a:endParaRPr lang="en-US" sz="800" b="0" strike="noStrike" spc="-1">
              <a:solidFill>
                <a:srgbClr val="000000"/>
              </a:solidFill>
              <a:latin typeface="Arial"/>
            </a:endParaRPr>
          </a:p>
          <a:p>
            <a:pPr defTabSz="914400">
              <a:lnSpc>
                <a:spcPct val="107000"/>
              </a:lnSpc>
            </a:pPr>
            <a:r>
              <a:rPr lang="en-US" sz="800" b="1" strike="noStrike" spc="-1">
                <a:solidFill>
                  <a:schemeClr val="dk1"/>
                </a:solidFill>
                <a:latin typeface="Courier New"/>
                <a:ea typeface="Calibri"/>
              </a:rPr>
              <a:t>helo myVM</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250 vm1.zimbra1.lab</a:t>
            </a:r>
            <a:endParaRPr lang="en-US" sz="800" b="0" strike="noStrike" spc="-1">
              <a:solidFill>
                <a:srgbClr val="000000"/>
              </a:solidFill>
              <a:latin typeface="Arial"/>
            </a:endParaRPr>
          </a:p>
          <a:p>
            <a:pPr defTabSz="914400">
              <a:lnSpc>
                <a:spcPct val="107000"/>
              </a:lnSpc>
            </a:pPr>
            <a:r>
              <a:rPr lang="en-US" sz="800" b="1" strike="noStrike" spc="-1">
                <a:solidFill>
                  <a:schemeClr val="dk1"/>
                </a:solidFill>
                <a:latin typeface="Courier New"/>
                <a:ea typeface="Calibri"/>
              </a:rPr>
              <a:t>ehlo u</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250-vm1.zimbra1.lab</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250-PIPELINING</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250-SIZE 10240000</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250-VRFY</a:t>
            </a:r>
            <a:endParaRPr lang="en-US" sz="800" b="0" strike="noStrike" spc="-1">
              <a:solidFill>
                <a:srgbClr val="000000"/>
              </a:solidFill>
              <a:latin typeface="Arial"/>
            </a:endParaRPr>
          </a:p>
          <a:p>
            <a:pPr defTabSz="914400">
              <a:lnSpc>
                <a:spcPct val="107000"/>
              </a:lnSpc>
            </a:pPr>
            <a:r>
              <a:rPr lang="en-US" sz="800" b="0" strike="noStrike" spc="-1">
                <a:solidFill>
                  <a:schemeClr val="dk1"/>
                </a:solidFill>
                <a:latin typeface="Courier New"/>
                <a:ea typeface="Calibri"/>
              </a:rPr>
              <a:t>250-ETRN</a:t>
            </a:r>
            <a:endParaRPr lang="en-US" sz="800" b="0" strike="noStrike" spc="-1">
              <a:solidFill>
                <a:srgbClr val="000000"/>
              </a:solidFill>
              <a:latin typeface="Arial"/>
            </a:endParaRPr>
          </a:p>
          <a:p>
            <a:pPr defTabSz="914400">
              <a:lnSpc>
                <a:spcPct val="100000"/>
              </a:lnSpc>
            </a:pPr>
            <a:endParaRPr lang="en-US" sz="1200" b="0" strike="noStrike" spc="-1">
              <a:solidFill>
                <a:srgbClr val="000000"/>
              </a:solidFill>
              <a:latin typeface="Arial"/>
            </a:endParaRPr>
          </a:p>
        </p:txBody>
      </p:sp>
      <p:cxnSp>
        <p:nvCxnSpPr>
          <p:cNvPr id="135" name="Straight Arrow Connector 5"/>
          <p:cNvCxnSpPr/>
          <p:nvPr/>
        </p:nvCxnSpPr>
        <p:spPr>
          <a:xfrm flipH="1">
            <a:off x="5643000" y="4101840"/>
            <a:ext cx="835560" cy="360"/>
          </a:xfrm>
          <a:prstGeom prst="straightConnector1">
            <a:avLst/>
          </a:prstGeom>
          <a:ln>
            <a:solidFill>
              <a:srgbClr val="4F81BD"/>
            </a:solidFill>
            <a:round/>
            <a:tailEnd type="triangle" w="med" len="med"/>
          </a:ln>
        </p:spPr>
      </p:cxnSp>
      <p:sp>
        <p:nvSpPr>
          <p:cNvPr id="136" name="TextBox 8"/>
          <p:cNvSpPr/>
          <p:nvPr/>
        </p:nvSpPr>
        <p:spPr>
          <a:xfrm>
            <a:off x="6478560" y="3902040"/>
            <a:ext cx="2197080" cy="3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00" b="1" strike="noStrike" spc="-1">
                <a:solidFill>
                  <a:schemeClr val="accent2">
                    <a:lumMod val="50000"/>
                  </a:schemeClr>
                </a:solidFill>
                <a:latin typeface="Calibri"/>
              </a:rPr>
              <a:t>This indicates it was successfully received by Postfix</a:t>
            </a:r>
            <a:endParaRPr lang="en-US" sz="1000" b="0" strike="noStrike" spc="-1">
              <a:solidFill>
                <a:srgbClr val="000000"/>
              </a:solidFill>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MTA Tier (Continued)</a:t>
            </a:r>
            <a:endParaRPr lang="en-US" sz="1600" b="0" strike="noStrike" spc="-1">
              <a:solidFill>
                <a:schemeClr val="dk1"/>
              </a:solidFill>
              <a:latin typeface="Calibri"/>
            </a:endParaRPr>
          </a:p>
        </p:txBody>
      </p:sp>
      <p:sp>
        <p:nvSpPr>
          <p:cNvPr id="138" name="TextBox 6"/>
          <p:cNvSpPr/>
          <p:nvPr/>
        </p:nvSpPr>
        <p:spPr>
          <a:xfrm>
            <a:off x="366840" y="386280"/>
            <a:ext cx="8473680" cy="576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200" b="1" strike="noStrike" spc="-1">
                <a:solidFill>
                  <a:schemeClr val="dk1"/>
                </a:solidFill>
                <a:latin typeface="Arial"/>
                <a:ea typeface="Times New Roman"/>
              </a:rPr>
              <a:t>Is the MTA service, OK (Continued)?</a:t>
            </a:r>
            <a:endParaRPr lang="en-US" sz="1200" b="0" strike="noStrike" spc="-1">
              <a:solidFill>
                <a:srgbClr val="000000"/>
              </a:solidFill>
              <a:latin typeface="Arial"/>
            </a:endParaRPr>
          </a:p>
          <a:p>
            <a:pPr defTabSz="914400">
              <a:lnSpc>
                <a:spcPct val="107000"/>
              </a:lnSpc>
              <a:tabLst>
                <a:tab pos="0" algn="l"/>
                <a:tab pos="457200" algn="l"/>
              </a:tabLst>
            </a:pPr>
            <a:r>
              <a:rPr lang="en-US" sz="1200" b="0" strike="noStrike" spc="-1">
                <a:solidFill>
                  <a:schemeClr val="dk1"/>
                </a:solidFill>
                <a:latin typeface="Calibri"/>
                <a:ea typeface="Times New Roman"/>
              </a:rPr>
              <a:t>Probably the fastest way is to tail the /var/log/zimbra.log to observe if there are bounces or failures.</a:t>
            </a: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Are the services (mta, amavis, antispam, openDkim,dnscache, zmconfigd, stats) running?</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With the logger service setup, connect to the Logger host with the Admin Console, the up/down status of the services of all Zimbra services will be available</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OpenSource Monitoring (Zabbix, Nagios) with Service Check routines</a:t>
            </a: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Is there sufficient disk space?</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Linux OS (df –h)</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OpenSource Monitoring (Zabbix, Nagios) with Disk Check routines</a:t>
            </a: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Are the logs being written, rolled and gzipped, and pruned?</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Inspect /var/log/zimbra.log directory on each MTA VM (</a:t>
            </a:r>
            <a:r>
              <a:rPr lang="sv-SE" sz="1200" b="0" strike="noStrike" spc="-1">
                <a:solidFill>
                  <a:schemeClr val="dk1"/>
                </a:solidFill>
                <a:latin typeface="Calibri"/>
                <a:ea typeface="Times New Roman"/>
              </a:rPr>
              <a:t>ls -l /var/log/zimbra.*</a:t>
            </a:r>
            <a:r>
              <a:rPr lang="en-US" sz="1200" b="0" strike="noStrike" spc="-1">
                <a:solidFill>
                  <a:schemeClr val="dk1"/>
                </a:solidFill>
                <a:latin typeface="Calibri"/>
                <a:ea typeface="Times New Roman"/>
              </a:rPr>
              <a:t>)</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If using ClamAV, inspect freshclam.log, clamd.log and spamtrain.log*</a:t>
            </a: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Is the zmstats data being written, gzipped and stored?</a:t>
            </a:r>
            <a:endParaRPr lang="en-US" sz="1200" b="0" strike="noStrike" spc="-1">
              <a:solidFill>
                <a:srgbClr val="000000"/>
              </a:solidFill>
              <a:latin typeface="Arial"/>
            </a:endParaRPr>
          </a:p>
          <a:p>
            <a:pPr marL="171360" indent="-17136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Inspect /opt/zimbra/zmstat directory on each MTA VM (</a:t>
            </a:r>
            <a:r>
              <a:rPr lang="en-US" sz="900" b="0" strike="noStrike" spc="-1">
                <a:solidFill>
                  <a:schemeClr val="dk1"/>
                </a:solidFill>
                <a:latin typeface="Courier New"/>
                <a:ea typeface="Times New Roman"/>
              </a:rPr>
              <a:t>ls –l /opt/zimbra/zmstat, ls –l /opt/zimbra/zmstat/2024-12-17</a:t>
            </a:r>
            <a:r>
              <a:rPr lang="en-US" sz="1200" b="0" strike="noStrike" spc="-1">
                <a:solidFill>
                  <a:schemeClr val="dk1"/>
                </a:solidFill>
                <a:latin typeface="Calibri"/>
                <a:ea typeface="Times New Roman"/>
              </a:rPr>
              <a:t>)</a:t>
            </a: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Is Linux OS Health OK?</a:t>
            </a:r>
            <a:endParaRPr lang="en-US" sz="1200" b="0" strike="noStrike" spc="-1">
              <a:solidFill>
                <a:srgbClr val="000000"/>
              </a:solidFill>
              <a:latin typeface="Arial"/>
            </a:endParaRPr>
          </a:p>
          <a:p>
            <a:pPr defTabSz="914400">
              <a:lnSpc>
                <a:spcPct val="107000"/>
              </a:lnSpc>
              <a:spcAft>
                <a:spcPts val="799"/>
              </a:spcAft>
              <a:tabLst>
                <a:tab pos="0" algn="l"/>
                <a:tab pos="457200" algn="l"/>
              </a:tabLst>
            </a:pPr>
            <a:r>
              <a:rPr lang="en-US" sz="1200" b="0" strike="noStrike" spc="-1">
                <a:solidFill>
                  <a:schemeClr val="dk1"/>
                </a:solidFill>
                <a:latin typeface="Calibri"/>
                <a:ea typeface="Times New Roman"/>
              </a:rPr>
              <a:t>Generally considered outside the scope of Zimbra but there are plenty of OpenSource tools or general tools available in Linux to examine items like CPU usage, Load Average, Memory, etc, as well as general pings by FQDN.</a:t>
            </a: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MTA Tier (Continued)</a:t>
            </a:r>
            <a:endParaRPr lang="en-US" sz="1600" b="0" strike="noStrike" spc="-1">
              <a:solidFill>
                <a:schemeClr val="dk1"/>
              </a:solidFill>
              <a:latin typeface="Calibri"/>
            </a:endParaRPr>
          </a:p>
        </p:txBody>
      </p:sp>
      <p:sp>
        <p:nvSpPr>
          <p:cNvPr id="140" name="TextBox 6"/>
          <p:cNvSpPr/>
          <p:nvPr/>
        </p:nvSpPr>
        <p:spPr>
          <a:xfrm>
            <a:off x="601920" y="669600"/>
            <a:ext cx="8473680" cy="4129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200" b="1" strike="noStrike" spc="-1">
                <a:solidFill>
                  <a:schemeClr val="dk1"/>
                </a:solidFill>
                <a:latin typeface="Arial"/>
                <a:ea typeface="Times New Roman"/>
              </a:rPr>
              <a:t>Are the mail queues OK under each MTA VM?</a:t>
            </a:r>
            <a:endParaRPr lang="en-US" sz="1200" b="0" strike="noStrike" spc="-1">
              <a:solidFill>
                <a:srgbClr val="000000"/>
              </a:solidFill>
              <a:latin typeface="Arial"/>
            </a:endParaRPr>
          </a:p>
          <a:p>
            <a:pPr marL="171360" indent="-17136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Use zmqstat (must be root user)</a:t>
            </a:r>
            <a:endParaRPr lang="en-US" sz="1200" b="0" strike="noStrike" spc="-1">
              <a:solidFill>
                <a:srgbClr val="000000"/>
              </a:solidFill>
              <a:latin typeface="Arial"/>
            </a:endParaRPr>
          </a:p>
          <a:p>
            <a:pPr marL="457200" defTabSz="914400">
              <a:lnSpc>
                <a:spcPct val="107000"/>
              </a:lnSpc>
              <a:tabLst>
                <a:tab pos="0" algn="l"/>
                <a:tab pos="457200" algn="l"/>
              </a:tabLst>
            </a:pPr>
            <a:r>
              <a:rPr lang="en-US" sz="900" b="0" strike="noStrike" spc="-1">
                <a:solidFill>
                  <a:schemeClr val="dk1"/>
                </a:solidFill>
                <a:latin typeface="Courier New"/>
                <a:ea typeface="Times New Roman"/>
              </a:rPr>
              <a:t>[root@mta1 ~]# /opt/zimbra/libexec/./zmqstat</a:t>
            </a:r>
            <a:endParaRPr lang="en-US" sz="900" b="0" strike="noStrike" spc="-1">
              <a:solidFill>
                <a:srgbClr val="000000"/>
              </a:solidFill>
              <a:latin typeface="Arial"/>
            </a:endParaRPr>
          </a:p>
          <a:p>
            <a:pPr marL="457200" defTabSz="914400">
              <a:lnSpc>
                <a:spcPct val="107000"/>
              </a:lnSpc>
              <a:tabLst>
                <a:tab pos="0" algn="l"/>
                <a:tab pos="457200" algn="l"/>
              </a:tabLst>
            </a:pPr>
            <a:r>
              <a:rPr lang="en-US" sz="900" b="0" strike="noStrike" spc="-1">
                <a:solidFill>
                  <a:schemeClr val="dk1"/>
                </a:solidFill>
                <a:latin typeface="Courier New"/>
                <a:ea typeface="Times New Roman"/>
              </a:rPr>
              <a:t>hold=0</a:t>
            </a:r>
            <a:endParaRPr lang="en-US" sz="900" b="0" strike="noStrike" spc="-1">
              <a:solidFill>
                <a:srgbClr val="000000"/>
              </a:solidFill>
              <a:latin typeface="Arial"/>
            </a:endParaRPr>
          </a:p>
          <a:p>
            <a:pPr marL="457200" defTabSz="914400">
              <a:lnSpc>
                <a:spcPct val="107000"/>
              </a:lnSpc>
              <a:tabLst>
                <a:tab pos="0" algn="l"/>
                <a:tab pos="457200" algn="l"/>
              </a:tabLst>
            </a:pPr>
            <a:r>
              <a:rPr lang="en-US" sz="900" b="0" strike="noStrike" spc="-1">
                <a:solidFill>
                  <a:schemeClr val="dk1"/>
                </a:solidFill>
                <a:latin typeface="Courier New"/>
                <a:ea typeface="Times New Roman"/>
              </a:rPr>
              <a:t>active=2</a:t>
            </a:r>
            <a:endParaRPr lang="en-US" sz="900" b="0" strike="noStrike" spc="-1">
              <a:solidFill>
                <a:srgbClr val="000000"/>
              </a:solidFill>
              <a:latin typeface="Arial"/>
            </a:endParaRPr>
          </a:p>
          <a:p>
            <a:pPr marL="457200" defTabSz="914400">
              <a:lnSpc>
                <a:spcPct val="107000"/>
              </a:lnSpc>
              <a:tabLst>
                <a:tab pos="0" algn="l"/>
                <a:tab pos="457200" algn="l"/>
              </a:tabLst>
            </a:pPr>
            <a:r>
              <a:rPr lang="en-US" sz="900" b="0" strike="noStrike" spc="-1">
                <a:solidFill>
                  <a:schemeClr val="dk1"/>
                </a:solidFill>
                <a:latin typeface="Courier New"/>
                <a:ea typeface="Times New Roman"/>
              </a:rPr>
              <a:t>incoming=1</a:t>
            </a:r>
            <a:endParaRPr lang="en-US" sz="900" b="0" strike="noStrike" spc="-1">
              <a:solidFill>
                <a:srgbClr val="000000"/>
              </a:solidFill>
              <a:latin typeface="Arial"/>
            </a:endParaRPr>
          </a:p>
          <a:p>
            <a:pPr marL="457200" defTabSz="914400">
              <a:lnSpc>
                <a:spcPct val="107000"/>
              </a:lnSpc>
              <a:tabLst>
                <a:tab pos="0" algn="l"/>
                <a:tab pos="457200" algn="l"/>
              </a:tabLst>
            </a:pPr>
            <a:r>
              <a:rPr lang="en-US" sz="900" b="0" strike="noStrike" spc="-1">
                <a:solidFill>
                  <a:schemeClr val="dk1"/>
                </a:solidFill>
                <a:latin typeface="Courier New"/>
                <a:ea typeface="Times New Roman"/>
              </a:rPr>
              <a:t>corrupt=0</a:t>
            </a:r>
            <a:endParaRPr lang="en-US" sz="900" b="0" strike="noStrike" spc="-1">
              <a:solidFill>
                <a:srgbClr val="000000"/>
              </a:solidFill>
              <a:latin typeface="Arial"/>
            </a:endParaRPr>
          </a:p>
          <a:p>
            <a:pPr marL="457200" defTabSz="914400">
              <a:lnSpc>
                <a:spcPct val="107000"/>
              </a:lnSpc>
              <a:tabLst>
                <a:tab pos="0" algn="l"/>
                <a:tab pos="457200" algn="l"/>
              </a:tabLst>
            </a:pPr>
            <a:r>
              <a:rPr lang="en-US" sz="900" b="0" strike="noStrike" spc="-1">
                <a:solidFill>
                  <a:schemeClr val="dk1"/>
                </a:solidFill>
                <a:latin typeface="Courier New"/>
                <a:ea typeface="Times New Roman"/>
              </a:rPr>
              <a:t>deferred=3</a:t>
            </a:r>
            <a:endParaRPr lang="en-US" sz="900" b="0" strike="noStrike" spc="-1">
              <a:solidFill>
                <a:srgbClr val="000000"/>
              </a:solidFill>
              <a:latin typeface="Arial"/>
            </a:endParaRPr>
          </a:p>
          <a:p>
            <a:pPr marL="285840"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Postfix qshape (as zimbra user) which gives insight by domain</a:t>
            </a:r>
            <a:endParaRPr lang="en-US" sz="1200" b="0" strike="noStrike" spc="-1">
              <a:solidFill>
                <a:srgbClr val="000000"/>
              </a:solidFill>
              <a:latin typeface="Arial"/>
            </a:endParaRPr>
          </a:p>
          <a:p>
            <a:pPr marL="457200" defTabSz="914400">
              <a:lnSpc>
                <a:spcPct val="107000"/>
              </a:lnSpc>
              <a:tabLst>
                <a:tab pos="0" algn="l"/>
                <a:tab pos="457200" algn="l"/>
              </a:tabLst>
            </a:pPr>
            <a:r>
              <a:rPr lang="en-US" sz="800" b="0" strike="noStrike" spc="-1">
                <a:solidFill>
                  <a:schemeClr val="dk1"/>
                </a:solidFill>
                <a:latin typeface="Courier New"/>
                <a:ea typeface="Times New Roman"/>
              </a:rPr>
              <a:t>[zimbra@mta1 ~]# /opt/zimbra/bin/qshape -s deferred | head</a:t>
            </a:r>
            <a:endParaRPr lang="en-US" sz="800" b="0" strike="noStrike" spc="-1">
              <a:solidFill>
                <a:srgbClr val="000000"/>
              </a:solidFill>
              <a:latin typeface="Arial"/>
            </a:endParaRPr>
          </a:p>
          <a:p>
            <a:pPr marL="457200" defTabSz="914400">
              <a:lnSpc>
                <a:spcPct val="107000"/>
              </a:lnSpc>
              <a:tabLst>
                <a:tab pos="0" algn="l"/>
                <a:tab pos="457200" algn="l"/>
              </a:tabLst>
            </a:pPr>
            <a:r>
              <a:rPr lang="en-US" sz="800" b="0" strike="noStrike" spc="-1">
                <a:solidFill>
                  <a:schemeClr val="dk1"/>
                </a:solidFill>
                <a:latin typeface="Courier New"/>
                <a:ea typeface="Times New Roman"/>
              </a:rPr>
              <a:t>                                         T  5 10 20 40 80 160 320 640 1280 1280+</a:t>
            </a:r>
            <a:endParaRPr lang="en-US" sz="800" b="0" strike="noStrike" spc="-1">
              <a:solidFill>
                <a:srgbClr val="000000"/>
              </a:solidFill>
              <a:latin typeface="Arial"/>
            </a:endParaRPr>
          </a:p>
          <a:p>
            <a:pPr marL="457200" defTabSz="914400">
              <a:lnSpc>
                <a:spcPct val="107000"/>
              </a:lnSpc>
              <a:tabLst>
                <a:tab pos="0" algn="l"/>
                <a:tab pos="457200" algn="l"/>
              </a:tabLst>
            </a:pPr>
            <a:r>
              <a:rPr lang="en-US" sz="800" b="0" strike="noStrike" spc="-1">
                <a:solidFill>
                  <a:schemeClr val="dk1"/>
                </a:solidFill>
                <a:latin typeface="Courier New"/>
                <a:ea typeface="Times New Roman"/>
              </a:rPr>
              <a:t>                                  TOTAL 20  0  0  0  0  0   0   0   0    4    16</a:t>
            </a:r>
            <a:endParaRPr lang="en-US" sz="800" b="0" strike="noStrike" spc="-1">
              <a:solidFill>
                <a:srgbClr val="000000"/>
              </a:solidFill>
              <a:latin typeface="Arial"/>
            </a:endParaRPr>
          </a:p>
          <a:p>
            <a:pPr marL="457200" defTabSz="914400">
              <a:lnSpc>
                <a:spcPct val="107000"/>
              </a:lnSpc>
              <a:tabLst>
                <a:tab pos="0" algn="l"/>
                <a:tab pos="457200" algn="l"/>
              </a:tabLst>
            </a:pPr>
            <a:r>
              <a:rPr lang="en-US" sz="800" b="0" strike="noStrike" spc="-1">
                <a:solidFill>
                  <a:schemeClr val="dk1"/>
                </a:solidFill>
                <a:latin typeface="Courier New"/>
                <a:ea typeface="Times New Roman"/>
              </a:rPr>
              <a:t>                              botch.org 10  0  0  0  0  0   0   0   0    2     8</a:t>
            </a:r>
            <a:endParaRPr lang="en-US" sz="800" b="0" strike="noStrike" spc="-1">
              <a:solidFill>
                <a:srgbClr val="000000"/>
              </a:solidFill>
              <a:latin typeface="Arial"/>
            </a:endParaRPr>
          </a:p>
          <a:p>
            <a:pPr marL="457200" defTabSz="914400">
              <a:lnSpc>
                <a:spcPct val="107000"/>
              </a:lnSpc>
              <a:tabLst>
                <a:tab pos="0" algn="l"/>
                <a:tab pos="457200" algn="l"/>
              </a:tabLst>
            </a:pPr>
            <a:r>
              <a:rPr lang="en-US" sz="800" b="0" strike="noStrike" spc="-1">
                <a:solidFill>
                  <a:schemeClr val="dk1"/>
                </a:solidFill>
                <a:latin typeface="Courier New"/>
                <a:ea typeface="Times New Roman"/>
              </a:rPr>
              <a:t>                          MAILER-DAEMON 10  0  0  0  0  0   0   0   0    2     8</a:t>
            </a:r>
            <a:endParaRPr lang="en-US" sz="8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Postcat to examine message in the queues</a:t>
            </a:r>
            <a:endParaRPr lang="en-US" sz="1200" b="0" strike="noStrike" spc="-1">
              <a:solidFill>
                <a:srgbClr val="000000"/>
              </a:solidFill>
              <a:latin typeface="Arial"/>
            </a:endParaRPr>
          </a:p>
          <a:p>
            <a:pPr marL="457200" defTabSz="914400">
              <a:lnSpc>
                <a:spcPct val="107000"/>
              </a:lnSpc>
              <a:tabLst>
                <a:tab pos="0" algn="l"/>
                <a:tab pos="457200" algn="l"/>
              </a:tabLst>
            </a:pPr>
            <a:r>
              <a:rPr lang="en-US" sz="800" b="0" strike="noStrike" spc="-1">
                <a:solidFill>
                  <a:schemeClr val="dk1"/>
                </a:solidFill>
                <a:latin typeface="Courier New"/>
                <a:ea typeface="Times New Roman"/>
              </a:rPr>
              <a:t>[root@ae-test-3-el8 ~]# cd /opt/zimbra/data/postfix/spool/deferred</a:t>
            </a:r>
            <a:endParaRPr lang="en-US" sz="800" b="0" strike="noStrike" spc="-1">
              <a:solidFill>
                <a:srgbClr val="000000"/>
              </a:solidFill>
              <a:latin typeface="Arial"/>
            </a:endParaRPr>
          </a:p>
          <a:p>
            <a:pPr marL="457200" defTabSz="914400">
              <a:lnSpc>
                <a:spcPct val="107000"/>
              </a:lnSpc>
              <a:tabLst>
                <a:tab pos="0" algn="l"/>
                <a:tab pos="457200" algn="l"/>
              </a:tabLst>
            </a:pPr>
            <a:r>
              <a:rPr lang="en-US" sz="800" b="0" strike="noStrike" spc="-1">
                <a:solidFill>
                  <a:schemeClr val="dk1"/>
                </a:solidFill>
                <a:latin typeface="Courier New"/>
                <a:ea typeface="Times New Roman"/>
              </a:rPr>
              <a:t>[root@ae-test-3-el8 deferred]# ls /opt/zimbra/common/sbin/postfix ls -d * */*</a:t>
            </a:r>
            <a:endParaRPr lang="en-US" sz="800" b="0" strike="noStrike" spc="-1">
              <a:solidFill>
                <a:srgbClr val="000000"/>
              </a:solidFill>
              <a:latin typeface="Arial"/>
            </a:endParaRPr>
          </a:p>
          <a:p>
            <a:pPr marL="457200" defTabSz="914400">
              <a:lnSpc>
                <a:spcPct val="107000"/>
              </a:lnSpc>
              <a:tabLst>
                <a:tab pos="0" algn="l"/>
                <a:tab pos="457200" algn="l"/>
              </a:tabLst>
            </a:pPr>
            <a:r>
              <a:rPr lang="en-US" sz="800" b="0" strike="noStrike" spc="-1">
                <a:solidFill>
                  <a:schemeClr val="dk1"/>
                </a:solidFill>
                <a:latin typeface="Courier New"/>
                <a:ea typeface="Times New Roman"/>
              </a:rPr>
              <a:t>ls: cannot access 'ls': No such file or directory</a:t>
            </a:r>
            <a:endParaRPr lang="en-US" sz="800" b="0" strike="noStrike" spc="-1">
              <a:solidFill>
                <a:srgbClr val="000000"/>
              </a:solidFill>
              <a:latin typeface="Arial"/>
            </a:endParaRPr>
          </a:p>
          <a:p>
            <a:pPr marL="457200" defTabSz="914400">
              <a:lnSpc>
                <a:spcPct val="107000"/>
              </a:lnSpc>
              <a:tabLst>
                <a:tab pos="0" algn="l"/>
                <a:tab pos="457200" algn="l"/>
              </a:tabLst>
            </a:pPr>
            <a:r>
              <a:rPr lang="en-US" sz="800" b="0" strike="noStrike" spc="-1">
                <a:solidFill>
                  <a:schemeClr val="dk1"/>
                </a:solidFill>
                <a:latin typeface="Courier New"/>
                <a:ea typeface="Times New Roman"/>
              </a:rPr>
              <a:t>0  3/33C12617E046  4/48B58617E043  5/5F7656184450  7/7408B61B098A  8/868A56184459  A               C               E               /opt/zimbra/common/sbin/postfix</a:t>
            </a:r>
            <a:endParaRPr lang="en-US" sz="800" b="0" strike="noStrike" spc="-1">
              <a:solidFill>
                <a:srgbClr val="000000"/>
              </a:solidFill>
              <a:latin typeface="Arial"/>
            </a:endParaRPr>
          </a:p>
          <a:p>
            <a:pPr marL="457200" defTabSz="914400">
              <a:lnSpc>
                <a:spcPct val="107000"/>
              </a:lnSpc>
              <a:tabLst>
                <a:tab pos="0" algn="l"/>
                <a:tab pos="457200" algn="l"/>
              </a:tabLst>
            </a:pPr>
            <a:r>
              <a:rPr lang="en-US" sz="800" b="0" strike="noStrike" spc="-1">
                <a:solidFill>
                  <a:schemeClr val="dk1"/>
                </a:solidFill>
                <a:latin typeface="Courier New"/>
                <a:ea typeface="Times New Roman"/>
              </a:rPr>
              <a:t>1  4               5               6               7/75FEA61B098B  8/8A88C6184454  A/A697F6175F83  C/CE4486184453  E/E67B161B07FB</a:t>
            </a:r>
            <a:endParaRPr lang="en-US" sz="800" b="0" strike="noStrike" spc="-1">
              <a:solidFill>
                <a:srgbClr val="000000"/>
              </a:solidFill>
              <a:latin typeface="Arial"/>
            </a:endParaRPr>
          </a:p>
          <a:p>
            <a:pPr marL="457200" defTabSz="914400">
              <a:lnSpc>
                <a:spcPct val="107000"/>
              </a:lnSpc>
              <a:tabLst>
                <a:tab pos="0" algn="l"/>
                <a:tab pos="457200" algn="l"/>
              </a:tabLst>
            </a:pPr>
            <a:r>
              <a:rPr lang="en-US" sz="800" b="0" strike="noStrike" spc="-1">
                <a:solidFill>
                  <a:schemeClr val="dk1"/>
                </a:solidFill>
                <a:latin typeface="Courier New"/>
                <a:ea typeface="Times New Roman"/>
              </a:rPr>
              <a:t>2  4/4415F617E04A  5/56DEA6175F81  6/6A271617E048  8               9               A/A863E6175F84  C/CEBA66184451  E/E99F7617E04B</a:t>
            </a:r>
            <a:endParaRPr lang="en-US" sz="800" b="0" strike="noStrike" spc="-1">
              <a:solidFill>
                <a:srgbClr val="000000"/>
              </a:solidFill>
              <a:latin typeface="Arial"/>
            </a:endParaRPr>
          </a:p>
          <a:p>
            <a:pPr marL="457200" defTabSz="914400">
              <a:lnSpc>
                <a:spcPct val="107000"/>
              </a:lnSpc>
              <a:tabLst>
                <a:tab pos="0" algn="l"/>
                <a:tab pos="457200" algn="l"/>
              </a:tabLst>
            </a:pPr>
            <a:r>
              <a:rPr lang="en-US" sz="800" b="0" strike="noStrike" spc="-1">
                <a:solidFill>
                  <a:schemeClr val="dk1"/>
                </a:solidFill>
                <a:latin typeface="Courier New"/>
                <a:ea typeface="Times New Roman"/>
              </a:rPr>
              <a:t>3  4/46090617E04D  5/58DB861B0990  7               8/813E36184455  9/9A7ED617E057  B               D               F</a:t>
            </a:r>
            <a:endParaRPr lang="en-US" sz="800" b="0" strike="noStrike" spc="-1">
              <a:solidFill>
                <a:srgbClr val="000000"/>
              </a:solidFill>
              <a:latin typeface="Arial"/>
            </a:endParaRPr>
          </a:p>
          <a:p>
            <a:pPr marL="457200" defTabSz="914400">
              <a:lnSpc>
                <a:spcPct val="107000"/>
              </a:lnSpc>
              <a:tabLst>
                <a:tab pos="0" algn="l"/>
                <a:tab pos="457200" algn="l"/>
              </a:tabLst>
            </a:pPr>
            <a:r>
              <a:rPr lang="en-US" sz="800" b="0" strike="noStrike" spc="-1">
                <a:solidFill>
                  <a:schemeClr val="dk1"/>
                </a:solidFill>
                <a:latin typeface="Courier New"/>
                <a:ea typeface="Times New Roman"/>
              </a:rPr>
              <a:t>[root@ae-test-3-el8 deferred]# /opt/zimbra/common/sbin/postcat -q E/E99F7617E04B</a:t>
            </a:r>
            <a:endParaRPr lang="en-US" sz="800" b="0" strike="noStrike" spc="-1">
              <a:solidFill>
                <a:srgbClr val="000000"/>
              </a:solidFill>
              <a:latin typeface="Arial"/>
            </a:endParaRPr>
          </a:p>
          <a:p>
            <a:pPr marL="171360" indent="-17136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Use the Admin Console (excellent section for examining MTA Queues)</a:t>
            </a:r>
            <a:endParaRPr lang="en-US" sz="1200" b="0" strike="noStrike"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Overall Architecture</a:t>
            </a:r>
            <a:endParaRPr lang="en-US" sz="1600" b="0" strike="noStrike" spc="-1">
              <a:solidFill>
                <a:schemeClr val="dk1"/>
              </a:solidFill>
              <a:latin typeface="Calibri"/>
            </a:endParaRPr>
          </a:p>
        </p:txBody>
      </p:sp>
      <p:pic>
        <p:nvPicPr>
          <p:cNvPr id="76" name="Picture 5"/>
          <p:cNvPicPr/>
          <p:nvPr/>
        </p:nvPicPr>
        <p:blipFill>
          <a:blip r:embed="rId2"/>
          <a:stretch/>
        </p:blipFill>
        <p:spPr>
          <a:xfrm>
            <a:off x="1457280" y="453240"/>
            <a:ext cx="6229080" cy="4236840"/>
          </a:xfrm>
          <a:prstGeom prst="rect">
            <a:avLst/>
          </a:prstGeom>
          <a:ln w="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chemeClr val="accent6">
                    <a:lumMod val="75000"/>
                  </a:schemeClr>
                </a:solidFill>
                <a:latin typeface="-apple-system"/>
              </a:rPr>
              <a:t>Understanding the Mailstore Tier</a:t>
            </a:r>
            <a:endParaRPr lang="en-US" sz="1600" b="0" strike="noStrike" spc="-1">
              <a:solidFill>
                <a:schemeClr val="dk1"/>
              </a:solidFill>
              <a:latin typeface="Calibri"/>
            </a:endParaRPr>
          </a:p>
        </p:txBody>
      </p:sp>
      <p:sp>
        <p:nvSpPr>
          <p:cNvPr id="142" name="TextBox 6"/>
          <p:cNvSpPr/>
          <p:nvPr/>
        </p:nvSpPr>
        <p:spPr>
          <a:xfrm>
            <a:off x="366840" y="785880"/>
            <a:ext cx="8473680" cy="400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spcAft>
                <a:spcPts val="799"/>
              </a:spcAft>
              <a:tabLst>
                <a:tab pos="0" algn="l"/>
                <a:tab pos="457200" algn="l"/>
              </a:tabLst>
            </a:pPr>
            <a:r>
              <a:rPr lang="en-US" sz="1400" b="1" strike="noStrike" spc="-1">
                <a:solidFill>
                  <a:schemeClr val="dk1"/>
                </a:solidFill>
                <a:latin typeface="Arial"/>
                <a:ea typeface="Times New Roman"/>
              </a:rPr>
              <a:t>Considerations</a:t>
            </a:r>
            <a:endParaRPr lang="en-US" sz="14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Times New Roman"/>
                <a:ea typeface="Times New Roman"/>
              </a:rPr>
              <a:t>The data moved from the each older (ZCS 8.8.15 OSE) mailstores should essentially be paired with one ZCS 10.x NE mailstore, meaning all data from a single ZCS 8.8.15 OSE mailstores data is migrated to single ZCS 10.x NE mailstore.  This helps reduce storage consumption by preserving single-object store.  If data from one ZCS 8.8.15 OSE mailstore were to be distributed amongst multiple ZCS 10.x mailstores, the overall storage consumption would rise.  It should be noted that the zmdedupe should be executed periodically on the ZCS 10.x NE mailstore as the zmmboxmoves are occurring</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Times New Roman"/>
                <a:ea typeface="Times New Roman"/>
              </a:rPr>
              <a:t>This (the above) means the storage consumed on the existing ZCS 8.8.15 OSE mailstore, can be used for planning what will be consumed on its counterpart ZCS 10.x NE mailstore.</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Times New Roman"/>
                <a:ea typeface="Times New Roman"/>
              </a:rPr>
              <a:t>The usage of zmbackup on the ZCS 10.x NE mailstores needs to be accounted for.</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Times New Roman"/>
                <a:ea typeface="Times New Roman"/>
              </a:rPr>
              <a:t>General growth of mail data over time should be factored.</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Times New Roman"/>
                <a:ea typeface="Times New Roman"/>
              </a:rPr>
              <a:t>Future use of S3-type Storage should be considered in the overall design</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Times New Roman"/>
                <a:ea typeface="Times New Roman"/>
              </a:rPr>
              <a:t>Virtualization Platform resources, Storage types and availability (general datacenter infrastructure equipment)</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Times New Roman"/>
                <a:ea typeface="Times New Roman"/>
              </a:rPr>
              <a:t>Size variations – meaning not all ZCS 8.8.15 OSE mailstores have the exact same amount of data</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en-US" sz="1200" b="0" strike="noStrike" spc="-1">
                <a:solidFill>
                  <a:schemeClr val="dk1"/>
                </a:solidFill>
                <a:latin typeface="Times New Roman"/>
                <a:ea typeface="Times New Roman"/>
              </a:rPr>
              <a:t>Consider the filesystem and underlying SCSI devices (carved from SAS storage) should be expandable but also reducible</a:t>
            </a:r>
            <a:endParaRPr lang="en-US" sz="12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Mailstore Tier (Continued)</a:t>
            </a:r>
            <a:endParaRPr lang="en-US" sz="1600" b="0" strike="noStrike" spc="-1">
              <a:solidFill>
                <a:schemeClr val="dk1"/>
              </a:solidFill>
              <a:latin typeface="Calibri"/>
            </a:endParaRPr>
          </a:p>
        </p:txBody>
      </p:sp>
      <p:pic>
        <p:nvPicPr>
          <p:cNvPr id="144" name="Picture 2"/>
          <p:cNvPicPr/>
          <p:nvPr/>
        </p:nvPicPr>
        <p:blipFill>
          <a:blip r:embed="rId2"/>
          <a:stretch/>
        </p:blipFill>
        <p:spPr>
          <a:xfrm>
            <a:off x="317520" y="574200"/>
            <a:ext cx="4804200" cy="1856160"/>
          </a:xfrm>
          <a:prstGeom prst="rect">
            <a:avLst/>
          </a:prstGeom>
          <a:ln w="0">
            <a:noFill/>
          </a:ln>
        </p:spPr>
      </p:pic>
      <p:pic>
        <p:nvPicPr>
          <p:cNvPr id="145" name="Picture 4"/>
          <p:cNvPicPr/>
          <p:nvPr/>
        </p:nvPicPr>
        <p:blipFill>
          <a:blip r:embed="rId3"/>
          <a:stretch/>
        </p:blipFill>
        <p:spPr>
          <a:xfrm>
            <a:off x="317520" y="3014640"/>
            <a:ext cx="4804200" cy="1856160"/>
          </a:xfrm>
          <a:prstGeom prst="rect">
            <a:avLst/>
          </a:prstGeom>
          <a:ln w="0">
            <a:noFill/>
          </a:ln>
        </p:spPr>
      </p:pic>
      <p:sp>
        <p:nvSpPr>
          <p:cNvPr id="146" name="TextBox 5"/>
          <p:cNvSpPr/>
          <p:nvPr/>
        </p:nvSpPr>
        <p:spPr>
          <a:xfrm>
            <a:off x="222120" y="356040"/>
            <a:ext cx="17712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200" b="1" strike="noStrike" spc="-1">
                <a:solidFill>
                  <a:schemeClr val="accent2">
                    <a:lumMod val="50000"/>
                  </a:schemeClr>
                </a:solidFill>
                <a:latin typeface="Calibri"/>
              </a:rPr>
              <a:t>Starting Design</a:t>
            </a:r>
            <a:endParaRPr lang="en-US" sz="1200" b="0" strike="noStrike" spc="-1">
              <a:solidFill>
                <a:srgbClr val="000000"/>
              </a:solidFill>
              <a:latin typeface="Arial"/>
            </a:endParaRPr>
          </a:p>
        </p:txBody>
      </p:sp>
      <p:sp>
        <p:nvSpPr>
          <p:cNvPr id="147" name="TextBox 6"/>
          <p:cNvSpPr/>
          <p:nvPr/>
        </p:nvSpPr>
        <p:spPr>
          <a:xfrm>
            <a:off x="317520" y="2769120"/>
            <a:ext cx="32065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200" b="1" strike="noStrike" spc="-1">
                <a:solidFill>
                  <a:schemeClr val="accent2">
                    <a:lumMod val="50000"/>
                  </a:schemeClr>
                </a:solidFill>
                <a:latin typeface="Calibri"/>
              </a:rPr>
              <a:t>Design when S3 Storage Becomes Available</a:t>
            </a:r>
            <a:endParaRPr lang="en-US" sz="1200" b="0" strike="noStrike" spc="-1">
              <a:solidFill>
                <a:srgbClr val="000000"/>
              </a:solidFill>
              <a:latin typeface="Arial"/>
            </a:endParaRPr>
          </a:p>
        </p:txBody>
      </p:sp>
      <p:sp>
        <p:nvSpPr>
          <p:cNvPr id="148" name="TextBox 8"/>
          <p:cNvSpPr/>
          <p:nvPr/>
        </p:nvSpPr>
        <p:spPr>
          <a:xfrm>
            <a:off x="4572000" y="1627200"/>
            <a:ext cx="4641480" cy="147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700" b="1" strike="noStrike" spc="-1">
                <a:solidFill>
                  <a:schemeClr val="dk1"/>
                </a:solidFill>
                <a:latin typeface="Courier New"/>
                <a:ea typeface="Times New Roman"/>
              </a:rPr>
              <a:t>Filesystem                      Size  Used Avail Use% Mounted on</a:t>
            </a:r>
            <a:endParaRPr lang="en-US" sz="700" b="0" strike="noStrike" spc="-1">
              <a:solidFill>
                <a:srgbClr val="000000"/>
              </a:solidFill>
              <a:latin typeface="Arial"/>
            </a:endParaRPr>
          </a:p>
          <a:p>
            <a:pPr defTabSz="914400">
              <a:lnSpc>
                <a:spcPct val="100000"/>
              </a:lnSpc>
            </a:pPr>
            <a:r>
              <a:rPr lang="en-US" sz="700" b="0" strike="noStrike" spc="-1">
                <a:solidFill>
                  <a:schemeClr val="dk1"/>
                </a:solidFill>
                <a:latin typeface="Courier New"/>
                <a:ea typeface="Times New Roman"/>
              </a:rPr>
              <a:t>devtmpfs                         12G     0   12G   0% /dev</a:t>
            </a:r>
            <a:endParaRPr lang="en-US" sz="700" b="0" strike="noStrike" spc="-1">
              <a:solidFill>
                <a:srgbClr val="000000"/>
              </a:solidFill>
              <a:latin typeface="Arial"/>
            </a:endParaRPr>
          </a:p>
          <a:p>
            <a:pPr defTabSz="914400">
              <a:lnSpc>
                <a:spcPct val="100000"/>
              </a:lnSpc>
            </a:pPr>
            <a:r>
              <a:rPr lang="en-US" sz="700" b="0" strike="noStrike" spc="-1">
                <a:solidFill>
                  <a:schemeClr val="dk1"/>
                </a:solidFill>
                <a:latin typeface="Courier New"/>
                <a:ea typeface="Times New Roman"/>
              </a:rPr>
              <a:t>tmpfs                            12G   16K   12G   1% /dev/shm</a:t>
            </a:r>
            <a:endParaRPr lang="en-US" sz="700" b="0" strike="noStrike" spc="-1">
              <a:solidFill>
                <a:srgbClr val="000000"/>
              </a:solidFill>
              <a:latin typeface="Arial"/>
            </a:endParaRPr>
          </a:p>
          <a:p>
            <a:pPr defTabSz="914400">
              <a:lnSpc>
                <a:spcPct val="100000"/>
              </a:lnSpc>
            </a:pPr>
            <a:r>
              <a:rPr lang="en-US" sz="700" b="0" strike="noStrike" spc="-1">
                <a:solidFill>
                  <a:schemeClr val="dk1"/>
                </a:solidFill>
                <a:latin typeface="Courier New"/>
                <a:ea typeface="Times New Roman"/>
              </a:rPr>
              <a:t>tmpfs                            12G  1.2G   11G  10% /run</a:t>
            </a:r>
            <a:endParaRPr lang="en-US" sz="700" b="0" strike="noStrike" spc="-1">
              <a:solidFill>
                <a:srgbClr val="000000"/>
              </a:solidFill>
              <a:latin typeface="Arial"/>
            </a:endParaRPr>
          </a:p>
          <a:p>
            <a:pPr defTabSz="914400">
              <a:lnSpc>
                <a:spcPct val="100000"/>
              </a:lnSpc>
            </a:pPr>
            <a:r>
              <a:rPr lang="en-US" sz="700" b="0" strike="noStrike" spc="-1">
                <a:solidFill>
                  <a:schemeClr val="dk1"/>
                </a:solidFill>
                <a:latin typeface="Courier New"/>
                <a:ea typeface="Times New Roman"/>
              </a:rPr>
              <a:t>tmpfs                            12G     0   12G   0% /sys/fs/cgroup</a:t>
            </a:r>
            <a:endParaRPr lang="en-US" sz="700" b="0" strike="noStrike" spc="-1">
              <a:solidFill>
                <a:srgbClr val="000000"/>
              </a:solidFill>
              <a:latin typeface="Arial"/>
            </a:endParaRPr>
          </a:p>
          <a:p>
            <a:pPr defTabSz="914400">
              <a:lnSpc>
                <a:spcPct val="100000"/>
              </a:lnSpc>
            </a:pPr>
            <a:r>
              <a:rPr lang="en-US" sz="700" b="0" strike="noStrike" spc="-1">
                <a:solidFill>
                  <a:schemeClr val="dk1"/>
                </a:solidFill>
                <a:latin typeface="Courier New"/>
                <a:ea typeface="Times New Roman"/>
              </a:rPr>
              <a:t>/dev/mapper/vg--zimbra-root      20G  3.4G   17G  17% /</a:t>
            </a:r>
            <a:endParaRPr lang="en-US" sz="700" b="0" strike="noStrike" spc="-1">
              <a:solidFill>
                <a:srgbClr val="000000"/>
              </a:solidFill>
              <a:latin typeface="Arial"/>
            </a:endParaRPr>
          </a:p>
          <a:p>
            <a:pPr defTabSz="914400">
              <a:lnSpc>
                <a:spcPct val="100000"/>
              </a:lnSpc>
            </a:pPr>
            <a:r>
              <a:rPr lang="en-US" sz="700" b="0" strike="noStrike" spc="-1">
                <a:solidFill>
                  <a:schemeClr val="dk1"/>
                </a:solidFill>
                <a:latin typeface="Courier New"/>
                <a:ea typeface="Times New Roman"/>
              </a:rPr>
              <a:t>/dev/sda1                      1014M  226M  789M  23% /boot</a:t>
            </a:r>
            <a:endParaRPr lang="en-US" sz="700" b="0" strike="noStrike" spc="-1">
              <a:solidFill>
                <a:srgbClr val="000000"/>
              </a:solidFill>
              <a:latin typeface="Arial"/>
            </a:endParaRPr>
          </a:p>
          <a:p>
            <a:pPr defTabSz="914400">
              <a:lnSpc>
                <a:spcPct val="100000"/>
              </a:lnSpc>
            </a:pPr>
            <a:r>
              <a:rPr lang="en-US" sz="700" b="0" strike="noStrike" spc="-1">
                <a:solidFill>
                  <a:schemeClr val="dk1"/>
                </a:solidFill>
                <a:latin typeface="Courier New"/>
                <a:ea typeface="Times New Roman"/>
              </a:rPr>
              <a:t>/dev/mapper/vg--zimbra-home      10G  104M  9.9G   2% /home</a:t>
            </a:r>
            <a:endParaRPr lang="en-US" sz="700" b="0" strike="noStrike" spc="-1">
              <a:solidFill>
                <a:srgbClr val="000000"/>
              </a:solidFill>
              <a:latin typeface="Arial"/>
            </a:endParaRPr>
          </a:p>
          <a:p>
            <a:pPr defTabSz="914400">
              <a:lnSpc>
                <a:spcPct val="100000"/>
              </a:lnSpc>
            </a:pPr>
            <a:r>
              <a:rPr lang="en-US" sz="700" b="0" strike="noStrike" spc="-1">
                <a:solidFill>
                  <a:schemeClr val="dk1"/>
                </a:solidFill>
                <a:latin typeface="Courier New"/>
                <a:ea typeface="Times New Roman"/>
              </a:rPr>
              <a:t>/dev/mapper/vg--zimbra-var       10G  1.5G  8.6G  15% /var</a:t>
            </a:r>
            <a:endParaRPr lang="en-US" sz="700" b="0" strike="noStrike" spc="-1">
              <a:solidFill>
                <a:srgbClr val="000000"/>
              </a:solidFill>
              <a:latin typeface="Arial"/>
            </a:endParaRPr>
          </a:p>
          <a:p>
            <a:pPr defTabSz="914400">
              <a:lnSpc>
                <a:spcPct val="100000"/>
              </a:lnSpc>
            </a:pPr>
            <a:r>
              <a:rPr lang="en-US" sz="700" b="0" strike="noStrike" spc="-1">
                <a:solidFill>
                  <a:schemeClr val="dk1"/>
                </a:solidFill>
                <a:latin typeface="Courier New"/>
                <a:ea typeface="Times New Roman"/>
              </a:rPr>
              <a:t>/dev/mapper/vg--zimbra-var_log   10G  1.6G  8.5G  16% /var/log</a:t>
            </a:r>
            <a:endParaRPr lang="en-US" sz="700" b="0" strike="noStrike" spc="-1">
              <a:solidFill>
                <a:srgbClr val="000000"/>
              </a:solidFill>
              <a:latin typeface="Arial"/>
            </a:endParaRPr>
          </a:p>
          <a:p>
            <a:pPr defTabSz="914400">
              <a:lnSpc>
                <a:spcPct val="100000"/>
              </a:lnSpc>
            </a:pPr>
            <a:r>
              <a:rPr lang="en-US" sz="700" b="0" strike="noStrike" spc="-1">
                <a:solidFill>
                  <a:schemeClr val="dk1"/>
                </a:solidFill>
                <a:latin typeface="Courier New"/>
                <a:ea typeface="Times New Roman"/>
              </a:rPr>
              <a:t>/dev/mapper/vg--zimbra-tmp       10G  123M  9.9G   2% /tmp</a:t>
            </a:r>
            <a:endParaRPr lang="en-US" sz="700" b="0" strike="noStrike" spc="-1">
              <a:solidFill>
                <a:srgbClr val="000000"/>
              </a:solidFill>
              <a:latin typeface="Arial"/>
            </a:endParaRPr>
          </a:p>
          <a:p>
            <a:pPr defTabSz="914400">
              <a:lnSpc>
                <a:spcPct val="100000"/>
              </a:lnSpc>
            </a:pPr>
            <a:r>
              <a:rPr lang="en-US" sz="700" b="0" strike="noStrike" spc="-1">
                <a:solidFill>
                  <a:schemeClr val="dk1"/>
                </a:solidFill>
                <a:latin typeface="Courier New"/>
                <a:ea typeface="Times New Roman"/>
              </a:rPr>
              <a:t>/dev/mapper/vg--zimbra-opt      11.0T   45G 11.0T   1% /opt</a:t>
            </a:r>
            <a:endParaRPr lang="en-US" sz="700" b="0" strike="noStrike" spc="-1">
              <a:solidFill>
                <a:srgbClr val="000000"/>
              </a:solidFill>
              <a:latin typeface="Arial"/>
            </a:endParaRPr>
          </a:p>
          <a:p>
            <a:pPr defTabSz="914400">
              <a:lnSpc>
                <a:spcPct val="100000"/>
              </a:lnSpc>
            </a:pPr>
            <a:r>
              <a:rPr lang="en-US" sz="700" b="0" strike="noStrike" spc="-1">
                <a:solidFill>
                  <a:schemeClr val="dk1"/>
                </a:solidFill>
                <a:latin typeface="Courier New"/>
                <a:ea typeface="Times New Roman"/>
              </a:rPr>
              <a:t>172.22.10.195:/zbackup01/nembox01.bcc.gov.bd   8.5T   4G  8.5T  99% /zimbra_backup</a:t>
            </a:r>
            <a:endParaRPr lang="en-US" sz="700" b="0" strike="noStrike" spc="-1">
              <a:solidFill>
                <a:srgbClr val="000000"/>
              </a:solidFill>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Mailstore Tier (Continued)</a:t>
            </a:r>
            <a:endParaRPr lang="en-US" sz="1600" b="0" strike="noStrike" spc="-1">
              <a:solidFill>
                <a:schemeClr val="dk1"/>
              </a:solidFill>
              <a:latin typeface="Calibri"/>
            </a:endParaRPr>
          </a:p>
        </p:txBody>
      </p:sp>
      <p:sp>
        <p:nvSpPr>
          <p:cNvPr id="150" name="TextBox 6"/>
          <p:cNvSpPr/>
          <p:nvPr/>
        </p:nvSpPr>
        <p:spPr>
          <a:xfrm>
            <a:off x="366840" y="566280"/>
            <a:ext cx="8473680" cy="3625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400" b="1" strike="noStrike" spc="-1">
                <a:solidFill>
                  <a:schemeClr val="dk1"/>
                </a:solidFill>
                <a:latin typeface="Arial"/>
                <a:ea typeface="Times New Roman"/>
              </a:rPr>
              <a:t>Best Practices</a:t>
            </a:r>
            <a:endParaRPr lang="en-US" sz="14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Times New Roman"/>
                <a:ea typeface="Times New Roman"/>
              </a:rPr>
              <a:t>Use “in-guest” NFS mounts for backups (cheaper)</a:t>
            </a:r>
            <a:endParaRPr lang="en-US" sz="1200" b="0" strike="noStrike" spc="-1">
              <a:solidFill>
                <a:srgbClr val="000000"/>
              </a:solidFill>
              <a:latin typeface="Arial"/>
            </a:endParaRPr>
          </a:p>
          <a:p>
            <a:pPr marL="628560" lvl="1" indent="-171360" defTabSz="914400">
              <a:lnSpc>
                <a:spcPct val="107000"/>
              </a:lnSpc>
              <a:buClr>
                <a:srgbClr val="000000"/>
              </a:buClr>
              <a:buFont typeface="Wingdings" charset="2"/>
              <a:buChar char=""/>
              <a:tabLst>
                <a:tab pos="0" algn="l"/>
                <a:tab pos="457200" algn="l"/>
              </a:tabLst>
            </a:pPr>
            <a:r>
              <a:rPr lang="en-US" sz="1100" b="0" strike="noStrike" spc="-1">
                <a:solidFill>
                  <a:schemeClr val="dk1"/>
                </a:solidFill>
                <a:latin typeface="Times New Roman"/>
                <a:ea typeface="Times New Roman"/>
              </a:rPr>
              <a:t>Properly configured in /etc/fstab</a:t>
            </a:r>
            <a:endParaRPr lang="en-US" sz="1100" b="0" strike="noStrike" spc="-1">
              <a:solidFill>
                <a:srgbClr val="000000"/>
              </a:solidFill>
              <a:latin typeface="Arial"/>
            </a:endParaRPr>
          </a:p>
          <a:p>
            <a:pPr marL="628560" lvl="1" indent="-171360" defTabSz="914400">
              <a:lnSpc>
                <a:spcPct val="107000"/>
              </a:lnSpc>
              <a:buClr>
                <a:srgbClr val="000000"/>
              </a:buClr>
              <a:buFont typeface="Wingdings" charset="2"/>
              <a:buChar char=""/>
              <a:tabLst>
                <a:tab pos="0" algn="l"/>
                <a:tab pos="457200" algn="l"/>
              </a:tabLst>
            </a:pPr>
            <a:r>
              <a:rPr lang="en-US" sz="1100" b="0" strike="noStrike" spc="-1">
                <a:solidFill>
                  <a:schemeClr val="dk1"/>
                </a:solidFill>
                <a:latin typeface="Times New Roman"/>
                <a:ea typeface="Times New Roman"/>
              </a:rPr>
              <a:t>Adjust zimbraBackupTarget (server config)</a:t>
            </a:r>
            <a:endParaRPr lang="en-US" sz="11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Times New Roman"/>
                <a:ea typeface="Times New Roman"/>
              </a:rPr>
              <a:t>Reduce backup from 30 day delete to 7 day delete</a:t>
            </a:r>
            <a:endParaRPr lang="en-US" sz="1200" b="0" strike="noStrike" spc="-1">
              <a:solidFill>
                <a:srgbClr val="000000"/>
              </a:solidFill>
              <a:latin typeface="Arial"/>
            </a:endParaRPr>
          </a:p>
          <a:p>
            <a:pPr marL="628560" lvl="1" indent="-171360" defTabSz="914400">
              <a:lnSpc>
                <a:spcPct val="107000"/>
              </a:lnSpc>
              <a:buClr>
                <a:srgbClr val="000000"/>
              </a:buClr>
              <a:buFont typeface="Wingdings" charset="2"/>
              <a:buChar char=""/>
              <a:tabLst>
                <a:tab pos="0" algn="l"/>
                <a:tab pos="457200" algn="l"/>
              </a:tabLst>
            </a:pPr>
            <a:r>
              <a:rPr lang="en-US" sz="1100" b="0" strike="noStrike" spc="-1">
                <a:solidFill>
                  <a:schemeClr val="dk1"/>
                </a:solidFill>
                <a:latin typeface="Times New Roman"/>
                <a:ea typeface="Times New Roman"/>
              </a:rPr>
              <a:t>Edit crontab as zimbra user</a:t>
            </a:r>
            <a:endParaRPr lang="en-US" sz="11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Times New Roman"/>
                <a:ea typeface="Times New Roman"/>
              </a:rPr>
              <a:t>Maximize memory of the VM with adjustments to the three key components of the Zimbra application</a:t>
            </a:r>
            <a:endParaRPr lang="en-US" sz="1200" b="0" strike="noStrike" spc="-1">
              <a:solidFill>
                <a:srgbClr val="000000"/>
              </a:solidFill>
              <a:latin typeface="Arial"/>
            </a:endParaRPr>
          </a:p>
          <a:p>
            <a:pPr marL="628560" lvl="1" indent="-171360" defTabSz="914400">
              <a:lnSpc>
                <a:spcPct val="107000"/>
              </a:lnSpc>
              <a:buClr>
                <a:srgbClr val="000000"/>
              </a:buClr>
              <a:buFont typeface="Wingdings" charset="2"/>
              <a:buChar char=""/>
              <a:tabLst>
                <a:tab pos="0" algn="l"/>
                <a:tab pos="457200" algn="l"/>
              </a:tabLst>
            </a:pPr>
            <a:r>
              <a:rPr lang="en-US" sz="1100" b="0" strike="noStrike" spc="-1">
                <a:solidFill>
                  <a:schemeClr val="dk1"/>
                </a:solidFill>
                <a:latin typeface="Times New Roman"/>
                <a:ea typeface="Times New Roman"/>
              </a:rPr>
              <a:t>mailboxd_java_heap_size (zmlocalconfig)</a:t>
            </a:r>
            <a:endParaRPr lang="en-US" sz="1100" b="0" strike="noStrike" spc="-1">
              <a:solidFill>
                <a:srgbClr val="000000"/>
              </a:solidFill>
              <a:latin typeface="Arial"/>
            </a:endParaRPr>
          </a:p>
          <a:p>
            <a:pPr marL="628560" lvl="1" indent="-171360" defTabSz="914400">
              <a:lnSpc>
                <a:spcPct val="107000"/>
              </a:lnSpc>
              <a:buClr>
                <a:srgbClr val="000000"/>
              </a:buClr>
              <a:buFont typeface="Wingdings" charset="2"/>
              <a:buChar char=""/>
              <a:tabLst>
                <a:tab pos="0" algn="l"/>
                <a:tab pos="457200" algn="l"/>
              </a:tabLst>
            </a:pPr>
            <a:r>
              <a:rPr lang="en-US" sz="1100" b="0" strike="noStrike" spc="-1">
                <a:solidFill>
                  <a:schemeClr val="dk1"/>
                </a:solidFill>
                <a:latin typeface="Times New Roman"/>
                <a:ea typeface="Times New Roman"/>
              </a:rPr>
              <a:t>zimbra_zmjava_options (zmlocalconfig)</a:t>
            </a:r>
            <a:endParaRPr lang="en-US" sz="1100" b="0" strike="noStrike" spc="-1">
              <a:solidFill>
                <a:srgbClr val="000000"/>
              </a:solidFill>
              <a:latin typeface="Arial"/>
            </a:endParaRPr>
          </a:p>
          <a:p>
            <a:pPr marL="628560" lvl="1" indent="-171360" defTabSz="914400">
              <a:lnSpc>
                <a:spcPct val="107000"/>
              </a:lnSpc>
              <a:buClr>
                <a:srgbClr val="000000"/>
              </a:buClr>
              <a:buFont typeface="Wingdings" charset="2"/>
              <a:buChar char=""/>
              <a:tabLst>
                <a:tab pos="0" algn="l"/>
                <a:tab pos="457200" algn="l"/>
              </a:tabLst>
            </a:pPr>
            <a:r>
              <a:rPr lang="en-US" sz="1100" b="0" strike="noStrike" spc="-1">
                <a:solidFill>
                  <a:schemeClr val="dk1"/>
                </a:solidFill>
                <a:latin typeface="Times New Roman"/>
                <a:ea typeface="Times New Roman"/>
              </a:rPr>
              <a:t>Innodb_buffer_pool_size (my.cnf)</a:t>
            </a:r>
            <a:endParaRPr lang="en-US" sz="11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Times New Roman"/>
                <a:ea typeface="Times New Roman"/>
              </a:rPr>
              <a:t>Utilize flexible options to account for size variances (where one 8.8.15 mailstore may have significantly more or less than others)</a:t>
            </a:r>
            <a:endParaRPr lang="en-US" sz="1200" b="0" strike="noStrike" spc="-1">
              <a:solidFill>
                <a:srgbClr val="000000"/>
              </a:solidFill>
              <a:latin typeface="Arial"/>
            </a:endParaRPr>
          </a:p>
          <a:p>
            <a:pPr marL="628560" lvl="1" indent="-171360" defTabSz="914400">
              <a:lnSpc>
                <a:spcPct val="107000"/>
              </a:lnSpc>
              <a:buClr>
                <a:srgbClr val="000000"/>
              </a:buClr>
              <a:buFont typeface="Wingdings" charset="2"/>
              <a:buChar char=""/>
              <a:tabLst>
                <a:tab pos="0" algn="l"/>
                <a:tab pos="457200" algn="l"/>
              </a:tabLst>
            </a:pPr>
            <a:r>
              <a:rPr lang="en-US" sz="1100" b="0" strike="noStrike" spc="-1">
                <a:solidFill>
                  <a:schemeClr val="dk1"/>
                </a:solidFill>
                <a:latin typeface="Times New Roman"/>
                <a:ea typeface="Times New Roman"/>
              </a:rPr>
              <a:t>Use Linux LVM capabilities (thus vgextend/vgreduce, lvextend/lvreduce can be used)</a:t>
            </a:r>
            <a:endParaRPr lang="en-US" sz="1100" b="0" strike="noStrike" spc="-1">
              <a:solidFill>
                <a:srgbClr val="000000"/>
              </a:solidFill>
              <a:latin typeface="Arial"/>
            </a:endParaRPr>
          </a:p>
          <a:p>
            <a:pPr marL="628560" lvl="1" indent="-171360" defTabSz="914400">
              <a:lnSpc>
                <a:spcPct val="107000"/>
              </a:lnSpc>
              <a:buClr>
                <a:srgbClr val="000000"/>
              </a:buClr>
              <a:buFont typeface="Wingdings" charset="2"/>
              <a:buChar char=""/>
              <a:tabLst>
                <a:tab pos="0" algn="l"/>
                <a:tab pos="457200" algn="l"/>
              </a:tabLst>
            </a:pPr>
            <a:r>
              <a:rPr lang="en-US" sz="1100" b="0" strike="noStrike" spc="-1">
                <a:solidFill>
                  <a:schemeClr val="dk1"/>
                </a:solidFill>
                <a:latin typeface="Times New Roman"/>
                <a:ea typeface="Times New Roman"/>
              </a:rPr>
              <a:t>Additional SCSI devices + Zimbra’s zmvolume can be used at anytime</a:t>
            </a:r>
            <a:endParaRPr lang="en-US" sz="1100" b="0" strike="noStrike" spc="-1">
              <a:solidFill>
                <a:srgbClr val="000000"/>
              </a:solidFill>
              <a:latin typeface="Arial"/>
            </a:endParaRPr>
          </a:p>
          <a:p>
            <a:pPr marL="628560" lvl="1" indent="-171360" defTabSz="914400">
              <a:lnSpc>
                <a:spcPct val="107000"/>
              </a:lnSpc>
              <a:buClr>
                <a:srgbClr val="000000"/>
              </a:buClr>
              <a:buFont typeface="Wingdings" charset="2"/>
              <a:buChar char=""/>
              <a:tabLst>
                <a:tab pos="0" algn="l"/>
                <a:tab pos="457200" algn="l"/>
              </a:tabLst>
            </a:pPr>
            <a:r>
              <a:rPr lang="en-US" sz="1100" b="0" strike="noStrike" spc="-1">
                <a:solidFill>
                  <a:schemeClr val="dk1"/>
                </a:solidFill>
                <a:latin typeface="Times New Roman"/>
                <a:ea typeface="Times New Roman"/>
              </a:rPr>
              <a:t>Simply creating more mailstores is always an option</a:t>
            </a:r>
            <a:endParaRPr lang="en-US" sz="1100" b="0" strike="noStrike" spc="-1">
              <a:solidFill>
                <a:srgbClr val="000000"/>
              </a:solidFill>
              <a:latin typeface="Arial"/>
            </a:endParaRPr>
          </a:p>
          <a:p>
            <a:pPr marL="628560" lvl="1" indent="-171360" defTabSz="914400">
              <a:lnSpc>
                <a:spcPct val="107000"/>
              </a:lnSpc>
              <a:buClr>
                <a:srgbClr val="000000"/>
              </a:buClr>
              <a:buFont typeface="Wingdings" charset="2"/>
              <a:buChar char=""/>
              <a:tabLst>
                <a:tab pos="0" algn="l"/>
                <a:tab pos="457200" algn="l"/>
              </a:tabLst>
            </a:pPr>
            <a:r>
              <a:rPr lang="en-US" sz="1100" b="0" strike="noStrike" spc="-1">
                <a:solidFill>
                  <a:schemeClr val="dk1"/>
                </a:solidFill>
                <a:latin typeface="Times New Roman"/>
                <a:ea typeface="Times New Roman"/>
              </a:rPr>
              <a:t>Eventually with the S3 storage, provided it has enough capacity, all blobs stored on block storage can be moved to S3</a:t>
            </a:r>
            <a:endParaRPr lang="en-US" sz="11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Times New Roman"/>
                <a:ea typeface="Times New Roman"/>
              </a:rPr>
              <a:t>S3 Storage Usage</a:t>
            </a:r>
            <a:endParaRPr lang="en-US" sz="1200" b="0" strike="noStrike" spc="-1">
              <a:solidFill>
                <a:srgbClr val="000000"/>
              </a:solidFill>
              <a:latin typeface="Arial"/>
            </a:endParaRPr>
          </a:p>
          <a:p>
            <a:pPr marL="628560" lvl="1" indent="-171360" defTabSz="914400">
              <a:lnSpc>
                <a:spcPct val="107000"/>
              </a:lnSpc>
              <a:buClr>
                <a:srgbClr val="000000"/>
              </a:buClr>
              <a:buFont typeface="Wingdings" charset="2"/>
              <a:buChar char=""/>
              <a:tabLst>
                <a:tab pos="0" algn="l"/>
                <a:tab pos="457200" algn="l"/>
              </a:tabLst>
            </a:pPr>
            <a:r>
              <a:rPr lang="en-US" sz="1100" b="0" strike="noStrike" spc="-1">
                <a:solidFill>
                  <a:schemeClr val="dk1"/>
                </a:solidFill>
                <a:latin typeface="Times New Roman"/>
                <a:ea typeface="Times New Roman"/>
              </a:rPr>
              <a:t>Must clarify the capabilities of the S3 storage (does it store a single or multiple copies of the objects/blobs?)</a:t>
            </a:r>
            <a:endParaRPr lang="en-US" sz="1100" b="0" strike="noStrike" spc="-1">
              <a:solidFill>
                <a:srgbClr val="000000"/>
              </a:solidFill>
              <a:latin typeface="Arial"/>
            </a:endParaRPr>
          </a:p>
          <a:p>
            <a:pPr marL="628560" lvl="1" indent="-171360" defTabSz="914400">
              <a:lnSpc>
                <a:spcPct val="107000"/>
              </a:lnSpc>
              <a:buClr>
                <a:srgbClr val="000000"/>
              </a:buClr>
              <a:buFont typeface="Wingdings" charset="2"/>
              <a:buChar char=""/>
              <a:tabLst>
                <a:tab pos="0" algn="l"/>
                <a:tab pos="457200" algn="l"/>
              </a:tabLst>
            </a:pPr>
            <a:r>
              <a:rPr lang="en-US" sz="1100" b="0" strike="noStrike" spc="-1">
                <a:solidFill>
                  <a:schemeClr val="dk1"/>
                </a:solidFill>
                <a:latin typeface="Times New Roman"/>
                <a:ea typeface="Times New Roman"/>
              </a:rPr>
              <a:t>As long as multiple copies are stored, the Zimbra backup can skip copying the blobs, which the reduces the NFS storage requirements (1/5</a:t>
            </a:r>
            <a:r>
              <a:rPr lang="en-US" sz="1100" b="0" strike="noStrike" spc="-1" baseline="30000">
                <a:solidFill>
                  <a:schemeClr val="dk1"/>
                </a:solidFill>
                <a:latin typeface="Times New Roman"/>
                <a:ea typeface="Times New Roman"/>
              </a:rPr>
              <a:t>th</a:t>
            </a:r>
            <a:r>
              <a:rPr lang="en-US" sz="1100" b="0" strike="noStrike" spc="-1">
                <a:solidFill>
                  <a:schemeClr val="dk1"/>
                </a:solidFill>
                <a:latin typeface="Times New Roman"/>
                <a:ea typeface="Times New Roman"/>
              </a:rPr>
              <a:t> of the storage would be required, only Zimbra’s index and mySQL data backed up)</a:t>
            </a:r>
            <a:endParaRPr lang="en-US" sz="1100" b="0" strike="noStrike" spc="-1">
              <a:solidFill>
                <a:srgbClr val="000000"/>
              </a:solidFill>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MTA Tier (Continued)</a:t>
            </a:r>
            <a:endParaRPr lang="en-US" sz="1600" b="0" strike="noStrike" spc="-1">
              <a:solidFill>
                <a:schemeClr val="dk1"/>
              </a:solidFill>
              <a:latin typeface="Calibri"/>
            </a:endParaRPr>
          </a:p>
        </p:txBody>
      </p:sp>
      <p:pic>
        <p:nvPicPr>
          <p:cNvPr id="152" name="Picture 3"/>
          <p:cNvPicPr/>
          <p:nvPr/>
        </p:nvPicPr>
        <p:blipFill>
          <a:blip r:embed="rId2"/>
          <a:stretch/>
        </p:blipFill>
        <p:spPr>
          <a:xfrm>
            <a:off x="209520" y="481680"/>
            <a:ext cx="4153320" cy="1858320"/>
          </a:xfrm>
          <a:prstGeom prst="rect">
            <a:avLst/>
          </a:prstGeom>
          <a:ln w="0">
            <a:noFill/>
          </a:ln>
        </p:spPr>
      </p:pic>
      <p:sp>
        <p:nvSpPr>
          <p:cNvPr id="153" name="TextBox 5"/>
          <p:cNvSpPr/>
          <p:nvPr/>
        </p:nvSpPr>
        <p:spPr>
          <a:xfrm>
            <a:off x="5302080" y="708840"/>
            <a:ext cx="35852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900" b="1" strike="noStrike" spc="-1">
                <a:solidFill>
                  <a:schemeClr val="accent2">
                    <a:lumMod val="50000"/>
                  </a:schemeClr>
                </a:solidFill>
                <a:latin typeface="Calibri"/>
              </a:rPr>
              <a:t>27 is suggested, but this could be more or less, depending on the storage capacity</a:t>
            </a:r>
            <a:endParaRPr lang="en-US" sz="900" b="0" strike="noStrike" spc="-1">
              <a:solidFill>
                <a:srgbClr val="000000"/>
              </a:solidFill>
              <a:latin typeface="Arial"/>
            </a:endParaRPr>
          </a:p>
        </p:txBody>
      </p:sp>
      <p:sp>
        <p:nvSpPr>
          <p:cNvPr id="154" name="TextBox 6"/>
          <p:cNvSpPr/>
          <p:nvPr/>
        </p:nvSpPr>
        <p:spPr>
          <a:xfrm>
            <a:off x="5302080" y="1127160"/>
            <a:ext cx="3631680" cy="502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900" b="1" strike="noStrike" spc="-1">
                <a:solidFill>
                  <a:schemeClr val="accent2">
                    <a:lumMod val="50000"/>
                  </a:schemeClr>
                </a:solidFill>
                <a:latin typeface="Calibri"/>
              </a:rPr>
              <a:t>The recommendation for 4 vCPU is predicated on results of analysis for “load average” during peak times for the busiest mailstores within the 8.8.15 environment</a:t>
            </a:r>
            <a:endParaRPr lang="en-US" sz="900" b="0" strike="noStrike" spc="-1">
              <a:solidFill>
                <a:srgbClr val="000000"/>
              </a:solidFill>
              <a:latin typeface="Arial"/>
            </a:endParaRPr>
          </a:p>
        </p:txBody>
      </p:sp>
      <p:sp>
        <p:nvSpPr>
          <p:cNvPr id="155" name="TextBox 7"/>
          <p:cNvSpPr/>
          <p:nvPr/>
        </p:nvSpPr>
        <p:spPr>
          <a:xfrm>
            <a:off x="5302080" y="1757160"/>
            <a:ext cx="3631680" cy="3055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900" b="1" strike="noStrike" spc="-1">
                <a:solidFill>
                  <a:schemeClr val="accent2">
                    <a:lumMod val="50000"/>
                  </a:schemeClr>
                </a:solidFill>
                <a:latin typeface="Calibri"/>
                <a:ea typeface="Times New Roman"/>
              </a:rPr>
              <a:t>The 11 TB of block storage, and 8 TB NFS storage capacity is based on:</a:t>
            </a:r>
            <a:endParaRPr lang="en-US" sz="900" b="0" strike="noStrike" spc="-1">
              <a:solidFill>
                <a:srgbClr val="000000"/>
              </a:solidFill>
              <a:latin typeface="Arial"/>
            </a:endParaRPr>
          </a:p>
          <a:p>
            <a:pPr defTabSz="914400">
              <a:lnSpc>
                <a:spcPct val="100000"/>
              </a:lnSpc>
            </a:pPr>
            <a:r>
              <a:rPr lang="en-US" sz="900" b="1" strike="noStrike" spc="-1">
                <a:solidFill>
                  <a:schemeClr val="accent2">
                    <a:lumMod val="50000"/>
                  </a:schemeClr>
                </a:solidFill>
                <a:latin typeface="Calibri"/>
                <a:ea typeface="Times New Roman"/>
              </a:rPr>
              <a:t> </a:t>
            </a:r>
            <a:endParaRPr lang="en-US" sz="900" b="0" strike="noStrike" spc="-1">
              <a:solidFill>
                <a:srgbClr val="000000"/>
              </a:solidFill>
              <a:latin typeface="Arial"/>
            </a:endParaRPr>
          </a:p>
          <a:p>
            <a:pPr marL="343080" indent="-343080" defTabSz="914400">
              <a:lnSpc>
                <a:spcPct val="107000"/>
              </a:lnSpc>
              <a:spcAft>
                <a:spcPts val="799"/>
              </a:spcAft>
              <a:buClr>
                <a:srgbClr val="632523"/>
              </a:buClr>
              <a:buFont typeface="Calibri"/>
              <a:buAutoNum type="arabicPeriod"/>
              <a:tabLst>
                <a:tab pos="0" algn="l"/>
                <a:tab pos="457200" algn="l"/>
              </a:tabLst>
            </a:pPr>
            <a:r>
              <a:rPr lang="x-none" sz="900" b="1" strike="noStrike" spc="-1">
                <a:solidFill>
                  <a:schemeClr val="accent2">
                    <a:lumMod val="50000"/>
                  </a:schemeClr>
                </a:solidFill>
                <a:latin typeface="Calibri"/>
                <a:ea typeface="Times New Roman"/>
              </a:rPr>
              <a:t>The 10 TB average mailstore data amount across the 8.8.15 OSE mailstores, and thus provides another 1 TB of growth (consider 12 TB if S3 is not available within six months)</a:t>
            </a:r>
            <a:endParaRPr lang="en-US" sz="900" b="0" strike="noStrike" spc="-1">
              <a:solidFill>
                <a:srgbClr val="000000"/>
              </a:solidFill>
              <a:latin typeface="Arial"/>
            </a:endParaRPr>
          </a:p>
          <a:p>
            <a:pPr marL="343080" indent="-343080" defTabSz="914400">
              <a:lnSpc>
                <a:spcPct val="107000"/>
              </a:lnSpc>
              <a:spcAft>
                <a:spcPts val="799"/>
              </a:spcAft>
              <a:buClr>
                <a:srgbClr val="632523"/>
              </a:buClr>
              <a:buFont typeface="Calibri"/>
              <a:buAutoNum type="arabicPeriod"/>
              <a:tabLst>
                <a:tab pos="0" algn="l"/>
                <a:tab pos="457200" algn="l"/>
              </a:tabLst>
            </a:pPr>
            <a:r>
              <a:rPr lang="x-none" sz="900" b="1" strike="noStrike" spc="-1">
                <a:solidFill>
                  <a:schemeClr val="accent2">
                    <a:lumMod val="50000"/>
                  </a:schemeClr>
                </a:solidFill>
                <a:latin typeface="Calibri"/>
                <a:ea typeface="Times New Roman"/>
              </a:rPr>
              <a:t>The fact that S3 storage will eventually be introduced, which when setup using Zimbra’s Hierarchical Storage Management (HSM), will effectively lower the amount of data consumed in /opt</a:t>
            </a:r>
            <a:endParaRPr lang="en-US" sz="900" b="0" strike="noStrike" spc="-1">
              <a:solidFill>
                <a:srgbClr val="000000"/>
              </a:solidFill>
              <a:latin typeface="Arial"/>
            </a:endParaRPr>
          </a:p>
          <a:p>
            <a:pPr marL="343080" indent="-343080" defTabSz="914400">
              <a:lnSpc>
                <a:spcPct val="107000"/>
              </a:lnSpc>
              <a:spcAft>
                <a:spcPts val="799"/>
              </a:spcAft>
              <a:buClr>
                <a:srgbClr val="632523"/>
              </a:buClr>
              <a:buFont typeface="Calibri"/>
              <a:buAutoNum type="arabicPeriod"/>
              <a:tabLst>
                <a:tab pos="0" algn="l"/>
                <a:tab pos="457200" algn="l"/>
              </a:tabLst>
            </a:pPr>
            <a:r>
              <a:rPr lang="x-none" sz="900" b="1" strike="noStrike" spc="-1">
                <a:solidFill>
                  <a:schemeClr val="accent2">
                    <a:lumMod val="50000"/>
                  </a:schemeClr>
                </a:solidFill>
                <a:latin typeface="Calibri"/>
                <a:ea typeface="Times New Roman"/>
              </a:rPr>
              <a:t>In general, 50-65% of the /opt partition storage will be required for the data backed up by zmbackup.  There are many things that effect this imprecise amount (attachments not compressed, index size, db size).  13 TB x .65 = 8.4 TB (implying, after the S3 is added if the combination of block storage + S3 storage grows to 13 TB total (30% growth), you are OK with 8.5TB in the NFS mount.</a:t>
            </a:r>
            <a:endParaRPr lang="en-US" sz="900" b="0" strike="noStrike" spc="-1">
              <a:solidFill>
                <a:srgbClr val="000000"/>
              </a:solidFill>
              <a:latin typeface="Arial"/>
            </a:endParaRPr>
          </a:p>
        </p:txBody>
      </p:sp>
      <p:cxnSp>
        <p:nvCxnSpPr>
          <p:cNvPr id="156" name="Straight Arrow Connector 12"/>
          <p:cNvCxnSpPr/>
          <p:nvPr/>
        </p:nvCxnSpPr>
        <p:spPr>
          <a:xfrm flipH="1">
            <a:off x="4343400" y="842400"/>
            <a:ext cx="901800" cy="360"/>
          </a:xfrm>
          <a:prstGeom prst="straightConnector1">
            <a:avLst/>
          </a:prstGeom>
          <a:ln>
            <a:solidFill>
              <a:srgbClr val="4F81BD"/>
            </a:solidFill>
            <a:round/>
            <a:tailEnd type="triangle" w="med" len="med"/>
          </a:ln>
        </p:spPr>
      </p:cxnSp>
      <p:cxnSp>
        <p:nvCxnSpPr>
          <p:cNvPr id="157" name="Straight Arrow Connector 16"/>
          <p:cNvCxnSpPr/>
          <p:nvPr/>
        </p:nvCxnSpPr>
        <p:spPr>
          <a:xfrm flipH="1">
            <a:off x="4343400" y="1267920"/>
            <a:ext cx="901800" cy="360"/>
          </a:xfrm>
          <a:prstGeom prst="straightConnector1">
            <a:avLst/>
          </a:prstGeom>
          <a:ln>
            <a:solidFill>
              <a:srgbClr val="4F81BD"/>
            </a:solidFill>
            <a:round/>
            <a:tailEnd type="triangle" w="med" len="med"/>
          </a:ln>
        </p:spPr>
      </p:cxnSp>
      <p:cxnSp>
        <p:nvCxnSpPr>
          <p:cNvPr id="158" name="Straight Arrow Connector 17"/>
          <p:cNvCxnSpPr/>
          <p:nvPr/>
        </p:nvCxnSpPr>
        <p:spPr>
          <a:xfrm flipH="1" flipV="1">
            <a:off x="4343400" y="1547280"/>
            <a:ext cx="901800" cy="459360"/>
          </a:xfrm>
          <a:prstGeom prst="straightConnector1">
            <a:avLst/>
          </a:prstGeom>
          <a:ln>
            <a:solidFill>
              <a:srgbClr val="4F81BD"/>
            </a:solidFill>
            <a:round/>
            <a:tailEnd type="triangle" w="med" len="med"/>
          </a:ln>
        </p:spPr>
      </p:cxnSp>
      <p:pic>
        <p:nvPicPr>
          <p:cNvPr id="159" name="Picture 21"/>
          <p:cNvPicPr/>
          <p:nvPr/>
        </p:nvPicPr>
        <p:blipFill>
          <a:blip r:embed="rId3"/>
          <a:stretch/>
        </p:blipFill>
        <p:spPr>
          <a:xfrm>
            <a:off x="258480" y="2432160"/>
            <a:ext cx="4153320" cy="2390040"/>
          </a:xfrm>
          <a:prstGeom prst="rect">
            <a:avLst/>
          </a:prstGeom>
          <a:ln w="0">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Mailstore Tier (Continued)</a:t>
            </a:r>
            <a:endParaRPr lang="en-US" sz="1600" b="0" strike="noStrike" spc="-1">
              <a:solidFill>
                <a:schemeClr val="dk1"/>
              </a:solidFill>
              <a:latin typeface="Calibri"/>
            </a:endParaRPr>
          </a:p>
        </p:txBody>
      </p:sp>
      <p:sp>
        <p:nvSpPr>
          <p:cNvPr id="161" name="TextBox 6"/>
          <p:cNvSpPr/>
          <p:nvPr/>
        </p:nvSpPr>
        <p:spPr>
          <a:xfrm>
            <a:off x="366840" y="386280"/>
            <a:ext cx="8473680" cy="510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200" b="1" strike="noStrike" spc="-1">
                <a:solidFill>
                  <a:schemeClr val="dk1"/>
                </a:solidFill>
                <a:latin typeface="Arial"/>
                <a:ea typeface="Times New Roman"/>
              </a:rPr>
              <a:t>Are the mailstore ports listening?</a:t>
            </a:r>
            <a:endParaRPr lang="en-US" sz="1200" b="0" strike="noStrike" spc="-1">
              <a:solidFill>
                <a:srgbClr val="000000"/>
              </a:solidFill>
              <a:latin typeface="Arial"/>
            </a:endParaRPr>
          </a:p>
          <a:p>
            <a:pPr marL="743040" lvl="1"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From another Linux host on the private network, execute</a:t>
            </a:r>
            <a:r>
              <a:rPr lang="en-US" sz="1000" b="0" strike="noStrike" spc="-1">
                <a:solidFill>
                  <a:schemeClr val="dk1"/>
                </a:solidFill>
                <a:latin typeface="Calibri"/>
                <a:ea typeface="Times New Roman"/>
              </a:rPr>
              <a:t>: </a:t>
            </a:r>
            <a:r>
              <a:rPr lang="en-US" sz="900" b="0" strike="noStrike" spc="-1">
                <a:solidFill>
                  <a:schemeClr val="dk1"/>
                </a:solidFill>
                <a:latin typeface="Courier New"/>
                <a:ea typeface="Times New Roman"/>
              </a:rPr>
              <a:t>for i in {7025,7071,7072,7073,7993,7995,8443}; do nc –zv store1.xyz.net $i; done </a:t>
            </a:r>
            <a:r>
              <a:rPr lang="en-US" sz="900" b="0" strike="noStrike" spc="-1">
                <a:solidFill>
                  <a:schemeClr val="dk1"/>
                </a:solidFill>
                <a:latin typeface="Calibri"/>
                <a:ea typeface="Times New Roman"/>
              </a:rPr>
              <a:t>(optionally use telnet) </a:t>
            </a:r>
            <a:r>
              <a:rPr lang="en-US" sz="1200" b="0" strike="noStrike" spc="-1">
                <a:solidFill>
                  <a:schemeClr val="dk1"/>
                </a:solidFill>
                <a:latin typeface="Calibri"/>
                <a:ea typeface="Times New Roman"/>
              </a:rPr>
              <a:t>or in general a larger bash script that checks all ports on all Zimbra servers</a:t>
            </a:r>
            <a:endParaRPr lang="en-US" sz="1200" b="0" strike="noStrike" spc="-1">
              <a:solidFill>
                <a:srgbClr val="000000"/>
              </a:solidFill>
              <a:latin typeface="Arial"/>
            </a:endParaRPr>
          </a:p>
          <a:p>
            <a:pPr marL="743040" lvl="1"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OpenSource Monitoring solution with Port Check routines</a:t>
            </a:r>
            <a:endParaRPr lang="en-US" sz="1200" b="0" strike="noStrike" spc="-1">
              <a:solidFill>
                <a:srgbClr val="000000"/>
              </a:solidFill>
              <a:latin typeface="Arial"/>
            </a:endParaRPr>
          </a:p>
          <a:p>
            <a:pPr marL="743040" lvl="1"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free Monitoring Dashboards (uptimerobot.com and similar)</a:t>
            </a:r>
            <a:endParaRPr lang="en-US" sz="1200" b="0" strike="noStrike" spc="-1">
              <a:solidFill>
                <a:srgbClr val="000000"/>
              </a:solidFill>
              <a:latin typeface="Arial"/>
            </a:endParaRPr>
          </a:p>
          <a:p>
            <a:pPr marL="457200" defTabSz="914400">
              <a:lnSpc>
                <a:spcPct val="107000"/>
              </a:lnSpc>
              <a:tabLst>
                <a:tab pos="0" algn="l"/>
                <a:tab pos="457200" algn="l"/>
              </a:tabLst>
            </a:pPr>
            <a:endParaRPr lang="en-US" sz="10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Are the mailstore services, OK?</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With the logger service setup, connect to the Logger host with the Admin Console, the up/down status of the services of all Zimbra services will be available</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zmcontrol status</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OpenSource Monitoring (Zabbix, Nagios) with Service Check routines</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tail –f /opt/zimbra/log/mailbox.log</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Review /opt/zimbra/log/zmmailboxd.out</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The same checks against the Proxy tier using OpenSSL for IMAP and POP are validating the mailbox can be accessed</a:t>
            </a: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Is there sufficient disk space?</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Linux OS (df –h)</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OpenSource Monitoring (Zabbix, Nagios) with Disk Check routines</a:t>
            </a: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Are the logs being written, rolled and gzipped, and pruned?</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Inspect /opt/zimbra/log directory on each Mailstore VM</a:t>
            </a:r>
            <a:endParaRPr lang="en-US" sz="1200" b="0" strike="noStrike" spc="-1">
              <a:solidFill>
                <a:srgbClr val="000000"/>
              </a:solidFill>
              <a:latin typeface="Arial"/>
            </a:endParaRPr>
          </a:p>
          <a:p>
            <a:pPr marL="628560" lvl="1" indent="-171360" defTabSz="914400">
              <a:lnSpc>
                <a:spcPct val="107000"/>
              </a:lnSpc>
              <a:buClr>
                <a:srgbClr val="000000"/>
              </a:buClr>
              <a:buFont typeface="Wingdings" charset="2"/>
              <a:buChar char=""/>
              <a:tabLst>
                <a:tab pos="0" algn="l"/>
                <a:tab pos="457200" algn="l"/>
              </a:tabLst>
            </a:pPr>
            <a:r>
              <a:rPr lang="en-US" sz="1100" b="0" strike="noStrike" spc="-1">
                <a:solidFill>
                  <a:schemeClr val="dk1"/>
                </a:solidFill>
                <a:latin typeface="Calibri"/>
                <a:ea typeface="Times New Roman"/>
              </a:rPr>
              <a:t>access_log*, audit.log*, mailbox.log*, sync.log*, trace_log*, zmconfigd-log* and zmmailboxd.out* all should be rolled and pruned.</a:t>
            </a:r>
            <a:endParaRPr lang="en-US" sz="11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Mailstore Tier (Continued)</a:t>
            </a:r>
            <a:endParaRPr lang="en-US" sz="1600" b="0" strike="noStrike" spc="-1">
              <a:solidFill>
                <a:schemeClr val="dk1"/>
              </a:solidFill>
              <a:latin typeface="Calibri"/>
            </a:endParaRPr>
          </a:p>
        </p:txBody>
      </p:sp>
      <p:sp>
        <p:nvSpPr>
          <p:cNvPr id="163" name="TextBox 6"/>
          <p:cNvSpPr/>
          <p:nvPr/>
        </p:nvSpPr>
        <p:spPr>
          <a:xfrm>
            <a:off x="375840" y="386280"/>
            <a:ext cx="8473680" cy="3554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Is the zmstats data being written, gzipped and stored?</a:t>
            </a:r>
            <a:endParaRPr lang="en-US" sz="1200" b="0" strike="noStrike" spc="-1">
              <a:solidFill>
                <a:srgbClr val="000000"/>
              </a:solidFill>
              <a:latin typeface="Arial"/>
            </a:endParaRPr>
          </a:p>
          <a:p>
            <a:pPr marL="171360" indent="-17136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Inspect /opt/zimbra/zmstat directory on each MTA VM (</a:t>
            </a:r>
            <a:r>
              <a:rPr lang="en-US" sz="900" b="0" strike="noStrike" spc="-1">
                <a:solidFill>
                  <a:schemeClr val="dk1"/>
                </a:solidFill>
                <a:latin typeface="Courier New"/>
                <a:ea typeface="Times New Roman"/>
              </a:rPr>
              <a:t>ls –l /opt/zimbra/zmstat, ls –l /opt/zimbra/zmstat/2024-12-17</a:t>
            </a:r>
            <a:r>
              <a:rPr lang="en-US" sz="1200" b="0" strike="noStrike" spc="-1">
                <a:solidFill>
                  <a:schemeClr val="dk1"/>
                </a:solidFill>
                <a:latin typeface="Calibri"/>
                <a:ea typeface="Times New Roman"/>
              </a:rPr>
              <a:t>)</a:t>
            </a: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Is Linux OS Health OK?</a:t>
            </a:r>
            <a:endParaRPr lang="en-US" sz="1200" b="0" strike="noStrike" spc="-1">
              <a:solidFill>
                <a:srgbClr val="000000"/>
              </a:solidFill>
              <a:latin typeface="Arial"/>
            </a:endParaRPr>
          </a:p>
          <a:p>
            <a:pPr defTabSz="914400">
              <a:lnSpc>
                <a:spcPct val="107000"/>
              </a:lnSpc>
              <a:spcAft>
                <a:spcPts val="799"/>
              </a:spcAft>
              <a:tabLst>
                <a:tab pos="0" algn="l"/>
                <a:tab pos="457200" algn="l"/>
              </a:tabLst>
            </a:pPr>
            <a:r>
              <a:rPr lang="en-US" sz="1200" b="0" strike="noStrike" spc="-1">
                <a:solidFill>
                  <a:schemeClr val="dk1"/>
                </a:solidFill>
                <a:latin typeface="Calibri"/>
                <a:ea typeface="Times New Roman"/>
              </a:rPr>
              <a:t>Generally considered outside the scope of Zimbra but there are plenty of OpenSource tools or general tools available in Linux to examine items like CPU usage, Load Average, Memory, etc, as well as general pings by FQDN.</a:t>
            </a:r>
            <a:endParaRPr lang="en-US" sz="12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Are the Reports Accumulating?</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Verify the localconfig value for smtp_destination is set to a valid mailbox (this is often misconfigured)</a:t>
            </a:r>
            <a:endParaRPr lang="en-US" sz="1200" b="0" strike="noStrike" spc="-1">
              <a:solidFill>
                <a:srgbClr val="000000"/>
              </a:solidFill>
              <a:latin typeface="Arial"/>
            </a:endParaRPr>
          </a:p>
          <a:p>
            <a:pPr marL="628560" lvl="1" indent="-171360" defTabSz="914400">
              <a:lnSpc>
                <a:spcPct val="107000"/>
              </a:lnSpc>
              <a:buClr>
                <a:srgbClr val="000000"/>
              </a:buClr>
              <a:buFont typeface="Wingdings" charset="2"/>
              <a:buChar char=""/>
              <a:tabLst>
                <a:tab pos="0" algn="l"/>
                <a:tab pos="457200" algn="l"/>
              </a:tabLst>
            </a:pPr>
            <a:r>
              <a:rPr lang="en-US" sz="1100" b="0" strike="noStrike" spc="-1">
                <a:solidFill>
                  <a:schemeClr val="dk1"/>
                </a:solidFill>
                <a:latin typeface="Calibri"/>
                <a:ea typeface="Times New Roman"/>
              </a:rPr>
              <a:t>You could create a distribution list with multiple recipients who would be interested in the reports, then set smtp_destination to the email address of the DL.</a:t>
            </a:r>
            <a:endParaRPr lang="en-US" sz="1100" b="0" strike="noStrike" spc="-1">
              <a:solidFill>
                <a:srgbClr val="000000"/>
              </a:solidFill>
              <a:latin typeface="Arial"/>
            </a:endParaRPr>
          </a:p>
          <a:p>
            <a:pPr marL="628560" lvl="1" indent="-171360" defTabSz="914400">
              <a:lnSpc>
                <a:spcPct val="107000"/>
              </a:lnSpc>
              <a:buClr>
                <a:srgbClr val="000000"/>
              </a:buClr>
              <a:buFont typeface="Wingdings" charset="2"/>
              <a:buChar char=""/>
              <a:tabLst>
                <a:tab pos="0" algn="l"/>
                <a:tab pos="457200" algn="l"/>
              </a:tabLst>
            </a:pPr>
            <a:r>
              <a:rPr lang="en-US" sz="1100" b="0" strike="noStrike" spc="-1">
                <a:solidFill>
                  <a:schemeClr val="dk1"/>
                </a:solidFill>
                <a:latin typeface="Calibri"/>
                <a:ea typeface="Times New Roman"/>
              </a:rPr>
              <a:t>Reports on zmbackup, client usage, aggregate quote usage should all be in the designated mailbox.</a:t>
            </a:r>
            <a:endParaRPr lang="en-US" sz="11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chemeClr val="accent6">
                    <a:lumMod val="75000"/>
                  </a:schemeClr>
                </a:solidFill>
                <a:latin typeface="-apple-system"/>
              </a:rPr>
              <a:t>Understanding the Logger Server</a:t>
            </a:r>
            <a:endParaRPr lang="en-US" sz="1600" b="0" strike="noStrike" spc="-1">
              <a:solidFill>
                <a:schemeClr val="dk1"/>
              </a:solidFill>
              <a:latin typeface="Calibri"/>
            </a:endParaRPr>
          </a:p>
        </p:txBody>
      </p:sp>
      <p:sp>
        <p:nvSpPr>
          <p:cNvPr id="165" name="TextBox 6"/>
          <p:cNvSpPr/>
          <p:nvPr/>
        </p:nvSpPr>
        <p:spPr>
          <a:xfrm>
            <a:off x="366840" y="785880"/>
            <a:ext cx="8473680" cy="360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spcAft>
                <a:spcPts val="799"/>
              </a:spcAft>
              <a:tabLst>
                <a:tab pos="0" algn="l"/>
                <a:tab pos="457200" algn="l"/>
              </a:tabLst>
            </a:pPr>
            <a:r>
              <a:rPr lang="en-US" sz="1400" b="1" strike="noStrike" spc="-1">
                <a:solidFill>
                  <a:schemeClr val="dk1"/>
                </a:solidFill>
                <a:latin typeface="Arial"/>
                <a:ea typeface="Times New Roman"/>
              </a:rPr>
              <a:t>Considerations</a:t>
            </a:r>
            <a:endParaRPr lang="en-US" sz="14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Calibri"/>
                <a:ea typeface="Times New Roman"/>
              </a:rPr>
              <a:t>The logger server is essentially a mailstore server that has the logger service added.  </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Calibri"/>
                <a:ea typeface="Times New Roman"/>
              </a:rPr>
              <a:t>The logger server however should not contain mailboxes, implying it’s zimbraId should not existing the zimbraMailHostPool of any Class of Service.</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Calibri"/>
                <a:ea typeface="Times New Roman"/>
              </a:rPr>
              <a:t>In a multi-server Zimbra installation, there can only be only one logger server, while the rest of the servers are viewed as clients.</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Calibri"/>
                <a:ea typeface="Times New Roman"/>
              </a:rPr>
              <a:t>The logger service is known as non-essential, meaning none of the other servers depend on the logger service to be running (if the service is down, there will be no issues with the overall mail service), which negates any need for High Availability.</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Calibri"/>
                <a:ea typeface="Times New Roman"/>
              </a:rPr>
              <a:t>If choosing to not allow connections to the Admin Console through the Proxy servers on 9071 (if you only allow secured, intranet-only), the logger server should be used via port 7071.</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en-US" sz="1200" b="0" strike="noStrike" spc="-1">
                <a:solidFill>
                  <a:schemeClr val="dk1"/>
                </a:solidFill>
                <a:latin typeface="Calibri"/>
                <a:ea typeface="Times New Roman"/>
              </a:rPr>
              <a:t>Using S3 storage is not an option with the logger server (there are no blobs written), only direct SCSI devices (hard drives of the Virtual Machine) should be used.</a:t>
            </a:r>
            <a:endParaRPr lang="en-US" sz="12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Logger Server (Continued)</a:t>
            </a:r>
            <a:endParaRPr lang="en-US" sz="1600" b="0" strike="noStrike" spc="-1">
              <a:solidFill>
                <a:schemeClr val="dk1"/>
              </a:solidFill>
              <a:latin typeface="Calibri"/>
            </a:endParaRPr>
          </a:p>
        </p:txBody>
      </p:sp>
      <p:pic>
        <p:nvPicPr>
          <p:cNvPr id="167" name="Picture 4"/>
          <p:cNvPicPr/>
          <p:nvPr/>
        </p:nvPicPr>
        <p:blipFill>
          <a:blip r:embed="rId2"/>
          <a:stretch/>
        </p:blipFill>
        <p:spPr>
          <a:xfrm>
            <a:off x="249840" y="662400"/>
            <a:ext cx="4725000" cy="1503360"/>
          </a:xfrm>
          <a:prstGeom prst="rect">
            <a:avLst/>
          </a:prstGeom>
          <a:ln w="0">
            <a:noFill/>
          </a:ln>
        </p:spPr>
      </p:pic>
      <p:pic>
        <p:nvPicPr>
          <p:cNvPr id="168" name="Picture 6"/>
          <p:cNvPicPr/>
          <p:nvPr/>
        </p:nvPicPr>
        <p:blipFill>
          <a:blip r:embed="rId3"/>
          <a:stretch/>
        </p:blipFill>
        <p:spPr>
          <a:xfrm>
            <a:off x="249840" y="2398680"/>
            <a:ext cx="4725000" cy="2505600"/>
          </a:xfrm>
          <a:prstGeom prst="rect">
            <a:avLst/>
          </a:prstGeom>
          <a:ln w="0">
            <a:noFill/>
          </a:ln>
        </p:spPr>
      </p:pic>
      <p:sp>
        <p:nvSpPr>
          <p:cNvPr id="169" name="TextBox 7"/>
          <p:cNvSpPr/>
          <p:nvPr/>
        </p:nvSpPr>
        <p:spPr>
          <a:xfrm>
            <a:off x="191520" y="2200680"/>
            <a:ext cx="1974600" cy="24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00" b="1" strike="noStrike" spc="-1">
                <a:solidFill>
                  <a:schemeClr val="dk1"/>
                </a:solidFill>
                <a:latin typeface="Calibri"/>
              </a:rPr>
              <a:t>Port-Related Information</a:t>
            </a:r>
            <a:endParaRPr lang="en-US" sz="1000" b="0" strike="noStrike" spc="-1">
              <a:solidFill>
                <a:srgbClr val="000000"/>
              </a:solidFill>
              <a:latin typeface="Arial"/>
            </a:endParaRPr>
          </a:p>
        </p:txBody>
      </p:sp>
      <p:cxnSp>
        <p:nvCxnSpPr>
          <p:cNvPr id="170" name="Straight Arrow Connector 9"/>
          <p:cNvCxnSpPr/>
          <p:nvPr/>
        </p:nvCxnSpPr>
        <p:spPr>
          <a:xfrm flipH="1">
            <a:off x="4707000" y="1793520"/>
            <a:ext cx="884520" cy="360"/>
          </a:xfrm>
          <a:prstGeom prst="straightConnector1">
            <a:avLst/>
          </a:prstGeom>
          <a:ln>
            <a:solidFill>
              <a:srgbClr val="4F81BD"/>
            </a:solidFill>
            <a:round/>
            <a:tailEnd type="triangle" w="med" len="med"/>
          </a:ln>
        </p:spPr>
      </p:cxnSp>
      <p:sp>
        <p:nvSpPr>
          <p:cNvPr id="171" name="TextBox 11"/>
          <p:cNvSpPr/>
          <p:nvPr/>
        </p:nvSpPr>
        <p:spPr>
          <a:xfrm>
            <a:off x="5591160" y="1563120"/>
            <a:ext cx="27486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200" b="1" strike="noStrike" spc="-1">
                <a:solidFill>
                  <a:schemeClr val="accent2">
                    <a:lumMod val="50000"/>
                  </a:schemeClr>
                </a:solidFill>
                <a:latin typeface="Calibri"/>
              </a:rPr>
              <a:t>If Logger server from 8.8.15 env. exists, study its disk used, size similarly</a:t>
            </a:r>
            <a:endParaRPr lang="en-US" sz="1200" b="0" strike="noStrike" spc="-1">
              <a:solidFill>
                <a:srgbClr val="000000"/>
              </a:solidFill>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chemeClr val="accent6">
                    <a:lumMod val="75000"/>
                  </a:schemeClr>
                </a:solidFill>
                <a:latin typeface="-apple-system"/>
              </a:rPr>
              <a:t>Understanding the LDS Server</a:t>
            </a:r>
            <a:endParaRPr lang="en-US" sz="1600" b="0" strike="noStrike" spc="-1">
              <a:solidFill>
                <a:schemeClr val="dk1"/>
              </a:solidFill>
              <a:latin typeface="Calibri"/>
            </a:endParaRPr>
          </a:p>
        </p:txBody>
      </p:sp>
      <p:sp>
        <p:nvSpPr>
          <p:cNvPr id="173" name="TextBox 6"/>
          <p:cNvSpPr/>
          <p:nvPr/>
        </p:nvSpPr>
        <p:spPr>
          <a:xfrm>
            <a:off x="291240" y="579600"/>
            <a:ext cx="8473680" cy="379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400" b="1" strike="noStrike" spc="-1">
                <a:solidFill>
                  <a:schemeClr val="dk1"/>
                </a:solidFill>
                <a:latin typeface="Arial"/>
                <a:ea typeface="Times New Roman"/>
              </a:rPr>
              <a:t>Introduction</a:t>
            </a:r>
            <a:endParaRPr lang="en-US" sz="1400" b="0" strike="noStrike" spc="-1">
              <a:solidFill>
                <a:srgbClr val="000000"/>
              </a:solidFill>
              <a:latin typeface="Arial"/>
            </a:endParaRPr>
          </a:p>
          <a:p>
            <a:pPr marL="285840" indent="-28584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The License Daemon Service (LDS) is a new service (introduced in 10.1.x) that communicates with the Zimbra License Server (license.zimbra.com) over 443</a:t>
            </a:r>
            <a:endParaRPr lang="en-US" sz="1200" b="0" strike="noStrike" spc="-1">
              <a:solidFill>
                <a:srgbClr val="000000"/>
              </a:solidFill>
              <a:latin typeface="Arial"/>
            </a:endParaRPr>
          </a:p>
          <a:p>
            <a:pPr marL="285840" indent="-28584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A new format of the license, an 18-26 alphanumeric character key has been introduced replacing the older .xml file format. </a:t>
            </a:r>
            <a:endParaRPr lang="en-US" sz="1200" b="0" strike="noStrike" spc="-1">
              <a:solidFill>
                <a:srgbClr val="000000"/>
              </a:solidFill>
              <a:latin typeface="Arial"/>
            </a:endParaRPr>
          </a:p>
          <a:p>
            <a:pPr marL="285840" indent="-28584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Zimbra Collaboration licenses are restrictive to the entitlement defined within the license and do not support multiple activations.</a:t>
            </a:r>
            <a:endParaRPr lang="en-US" sz="1200" b="0" strike="noStrike" spc="-1">
              <a:solidFill>
                <a:srgbClr val="000000"/>
              </a:solidFill>
              <a:latin typeface="Arial"/>
            </a:endParaRPr>
          </a:p>
          <a:p>
            <a:pPr marL="285840" indent="-28584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Once the Zimbra Collaboration license is activated no future license management by the user is required. License management is real-time and is managed by Zimbra.</a:t>
            </a:r>
            <a:endParaRPr lang="en-US" sz="1200" b="0" strike="noStrike" spc="-1">
              <a:solidFill>
                <a:srgbClr val="000000"/>
              </a:solidFill>
              <a:latin typeface="Arial"/>
            </a:endParaRPr>
          </a:p>
          <a:p>
            <a:pPr marL="285840" indent="-28584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An offline license server has been introduced to support environments that don’t have access to the public network.</a:t>
            </a:r>
            <a:endParaRPr lang="en-US" sz="1200" b="0" strike="noStrike" spc="-1">
              <a:solidFill>
                <a:srgbClr val="000000"/>
              </a:solidFill>
              <a:latin typeface="Arial"/>
            </a:endParaRPr>
          </a:p>
          <a:p>
            <a:pPr marL="285840" indent="-28584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All data gathered is based on license requirements and total usage which meets GDPR and other legal regulations.</a:t>
            </a:r>
            <a:endParaRPr lang="en-US" sz="1200" b="0" strike="noStrike" spc="-1">
              <a:solidFill>
                <a:srgbClr val="000000"/>
              </a:solidFill>
              <a:latin typeface="Arial"/>
            </a:endParaRPr>
          </a:p>
          <a:p>
            <a:pPr marL="285840" indent="-28584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Independent lab licenses are available. Contact Zimbra Sales or Support team.</a:t>
            </a:r>
            <a:endParaRPr lang="en-US" sz="12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LDS Server </a:t>
            </a:r>
            <a:endParaRPr lang="en-US" sz="1600" b="0" strike="noStrike" spc="-1">
              <a:solidFill>
                <a:schemeClr val="dk1"/>
              </a:solidFill>
              <a:latin typeface="Calibri"/>
            </a:endParaRPr>
          </a:p>
        </p:txBody>
      </p:sp>
      <p:sp>
        <p:nvSpPr>
          <p:cNvPr id="175" name="TextBox 6"/>
          <p:cNvSpPr/>
          <p:nvPr/>
        </p:nvSpPr>
        <p:spPr>
          <a:xfrm>
            <a:off x="291240" y="579600"/>
            <a:ext cx="8473680" cy="527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400" b="1" strike="noStrike" spc="-1">
                <a:solidFill>
                  <a:schemeClr val="dk1"/>
                </a:solidFill>
                <a:latin typeface="Arial"/>
                <a:ea typeface="Times New Roman"/>
              </a:rPr>
              <a:t>Considerations</a:t>
            </a:r>
            <a:endParaRPr lang="en-US" sz="14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Calibri"/>
                <a:ea typeface="Times New Roman"/>
              </a:rPr>
              <a:t>The License Daemon Service (LDS), stats and zmconfigd are the only services that run on this VM, and the resource consumption will be very, very slow.</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Calibri"/>
                <a:ea typeface="Times New Roman"/>
              </a:rPr>
              <a:t>The current Zimbra release (10.1.x) supports a single LDS service node running within a Zimbra environment, but future release will incorporate a highly available architecture.</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Calibri"/>
                <a:ea typeface="Times New Roman"/>
              </a:rPr>
              <a:t>If LDS crashes, a "grace period" for the license is automatically instated.  During that grace period, there is some functionality that is disabled and some that continues to be available.</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Calibri"/>
                <a:ea typeface="Times New Roman"/>
              </a:rPr>
              <a:t>Consider the VMware type functionality that may be possible in Nutanix that would assist.</a:t>
            </a:r>
            <a:endParaRPr lang="en-US" sz="1200" b="0" strike="noStrike" spc="-1">
              <a:solidFill>
                <a:srgbClr val="000000"/>
              </a:solidFill>
              <a:latin typeface="Arial"/>
            </a:endParaRPr>
          </a:p>
          <a:p>
            <a:pPr marL="743040" lvl="1" indent="-285840" defTabSz="914400">
              <a:lnSpc>
                <a:spcPct val="107000"/>
              </a:lnSpc>
              <a:spcAft>
                <a:spcPts val="799"/>
              </a:spcAft>
              <a:buClr>
                <a:srgbClr val="000000"/>
              </a:buClr>
              <a:buFont typeface="Courier New"/>
              <a:buChar char="o"/>
              <a:tabLst>
                <a:tab pos="0" algn="l"/>
                <a:tab pos="457200" algn="l"/>
              </a:tabLst>
            </a:pPr>
            <a:r>
              <a:rPr lang="x-none" sz="1100" b="0" strike="noStrike" spc="-1">
                <a:solidFill>
                  <a:schemeClr val="dk1"/>
                </a:solidFill>
                <a:latin typeface="Calibri"/>
                <a:ea typeface="Times New Roman"/>
              </a:rPr>
              <a:t>VMware HA</a:t>
            </a:r>
            <a:endParaRPr lang="en-US" sz="1100" b="0" strike="noStrike" spc="-1">
              <a:solidFill>
                <a:srgbClr val="000000"/>
              </a:solidFill>
              <a:latin typeface="Arial"/>
            </a:endParaRPr>
          </a:p>
          <a:p>
            <a:pPr marL="743040" lvl="1" indent="-285840" defTabSz="914400">
              <a:lnSpc>
                <a:spcPct val="107000"/>
              </a:lnSpc>
              <a:spcAft>
                <a:spcPts val="799"/>
              </a:spcAft>
              <a:buClr>
                <a:srgbClr val="000000"/>
              </a:buClr>
              <a:buFont typeface="Courier New"/>
              <a:buChar char="o"/>
              <a:tabLst>
                <a:tab pos="0" algn="l"/>
                <a:tab pos="457200" algn="l"/>
              </a:tabLst>
            </a:pPr>
            <a:r>
              <a:rPr lang="x-none" sz="1100" b="0" strike="noStrike" spc="-1">
                <a:solidFill>
                  <a:schemeClr val="dk1"/>
                </a:solidFill>
                <a:latin typeface="Calibri"/>
                <a:ea typeface="Times New Roman"/>
              </a:rPr>
              <a:t>Schedule</a:t>
            </a:r>
            <a:r>
              <a:rPr lang="en-US" sz="1100" b="0" strike="noStrike" spc="-1">
                <a:solidFill>
                  <a:schemeClr val="dk1"/>
                </a:solidFill>
                <a:latin typeface="Calibri"/>
                <a:ea typeface="Times New Roman"/>
              </a:rPr>
              <a:t>d </a:t>
            </a:r>
            <a:r>
              <a:rPr lang="x-none" sz="1100" b="0" strike="noStrike" spc="-1">
                <a:solidFill>
                  <a:schemeClr val="dk1"/>
                </a:solidFill>
                <a:latin typeface="Calibri"/>
                <a:ea typeface="Times New Roman"/>
              </a:rPr>
              <a:t>Snapshots</a:t>
            </a:r>
            <a:endParaRPr lang="en-US" sz="1100" b="0" strike="noStrike" spc="-1">
              <a:solidFill>
                <a:srgbClr val="000000"/>
              </a:solidFill>
              <a:latin typeface="Arial"/>
            </a:endParaRPr>
          </a:p>
          <a:p>
            <a:pPr marL="743040" lvl="1" indent="-285840" defTabSz="914400">
              <a:lnSpc>
                <a:spcPct val="107000"/>
              </a:lnSpc>
              <a:spcAft>
                <a:spcPts val="799"/>
              </a:spcAft>
              <a:buClr>
                <a:srgbClr val="000000"/>
              </a:buClr>
              <a:buFont typeface="Courier New"/>
              <a:buChar char="o"/>
              <a:tabLst>
                <a:tab pos="0" algn="l"/>
                <a:tab pos="457200" algn="l"/>
              </a:tabLst>
            </a:pPr>
            <a:r>
              <a:rPr lang="x-none" sz="1100" b="0" strike="noStrike" spc="-1">
                <a:solidFill>
                  <a:schemeClr val="dk1"/>
                </a:solidFill>
                <a:latin typeface="Calibri"/>
                <a:ea typeface="Times New Roman"/>
              </a:rPr>
              <a:t>VMware Fault Tolerance</a:t>
            </a:r>
            <a:endParaRPr lang="en-US" sz="1100" b="0" strike="noStrike" spc="-1">
              <a:solidFill>
                <a:srgbClr val="000000"/>
              </a:solidFill>
              <a:latin typeface="Arial"/>
            </a:endParaRPr>
          </a:p>
          <a:p>
            <a:pPr marL="285840" indent="-28584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In case of a disaster scenario, you may lose the LDS node. If you have a backup (a snapshot), you can restore the node from it. </a:t>
            </a:r>
            <a:endParaRPr lang="en-US" sz="1200" b="0" strike="noStrike" spc="-1">
              <a:solidFill>
                <a:srgbClr val="000000"/>
              </a:solidFill>
              <a:latin typeface="Arial"/>
            </a:endParaRPr>
          </a:p>
          <a:p>
            <a:pPr marL="285840" indent="-285840" defTabSz="914400">
              <a:lnSpc>
                <a:spcPct val="107000"/>
              </a:lnSpc>
              <a:spcAft>
                <a:spcPts val="799"/>
              </a:spcAft>
              <a:buClr>
                <a:srgbClr val="000000"/>
              </a:buClr>
              <a:buFont typeface="Arial"/>
              <a:buChar char="•"/>
              <a:tabLst>
                <a:tab pos="0" algn="l"/>
                <a:tab pos="457200" algn="l"/>
              </a:tabLst>
            </a:pPr>
            <a:r>
              <a:rPr lang="en-US" sz="1200" b="0" strike="noStrike" spc="-1">
                <a:solidFill>
                  <a:schemeClr val="dk1"/>
                </a:solidFill>
                <a:latin typeface="Calibri"/>
                <a:ea typeface="Times New Roman"/>
              </a:rPr>
              <a:t>In case you do not have a backup, then you will have to rebuild a new LDS node, hence a stand-by should be ready.  It should only take 15 minutes (approximate), so have the software (ZCS 10.1.x) on the stand-by node, and unzipped, ready to run install.sh it will shorten the time.  Note – you must contact the Zimbra Support team to get the device id deleted for the license. Once the device id is deleted, the dedicated LDS will automatically assign the new device id and the mailbox servers will get connected to the dedicated LDS.</a:t>
            </a:r>
            <a:endParaRPr lang="en-US" sz="1200" b="0" strike="noStrike" spc="-1">
              <a:solidFill>
                <a:srgbClr val="000000"/>
              </a:solidFill>
              <a:latin typeface="Arial"/>
            </a:endParaRPr>
          </a:p>
          <a:p>
            <a:pPr defTabSz="914400">
              <a:lnSpc>
                <a:spcPct val="107000"/>
              </a:lnSpc>
              <a:spcAft>
                <a:spcPts val="799"/>
              </a:spcAft>
              <a:tabLst>
                <a:tab pos="0" algn="l"/>
                <a:tab pos="457200" algn="l"/>
              </a:tabLst>
            </a:pPr>
            <a:endParaRPr lang="en-US" sz="1100" b="0" strike="noStrike" spc="-1">
              <a:solidFill>
                <a:srgbClr val="000000"/>
              </a:solidFill>
              <a:latin typeface="Arial"/>
            </a:endParaRPr>
          </a:p>
          <a:p>
            <a:pPr defTabSz="914400">
              <a:lnSpc>
                <a:spcPct val="107000"/>
              </a:lnSpc>
              <a:spcAft>
                <a:spcPts val="799"/>
              </a:spcAft>
              <a:tabLst>
                <a:tab pos="0" algn="l"/>
                <a:tab pos="457200" algn="l"/>
              </a:tabLst>
            </a:pPr>
            <a:endParaRPr lang="en-US" sz="1200" b="0" strike="noStrike" spc="-1">
              <a:solidFill>
                <a:srgbClr val="000000"/>
              </a:solidFill>
              <a:latin typeface="Arial"/>
            </a:endParaRPr>
          </a:p>
          <a:p>
            <a:pPr defTabSz="914400">
              <a:lnSpc>
                <a:spcPct val="107000"/>
              </a:lnSpc>
              <a:spcAft>
                <a:spcPts val="799"/>
              </a:spcAft>
              <a:tabLst>
                <a:tab pos="0" algn="l"/>
                <a:tab pos="457200" algn="l"/>
              </a:tabLst>
            </a:pPr>
            <a:endParaRPr lang="en-US" sz="1200" b="0" strike="noStrike" spc="-1">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Overall Architecture</a:t>
            </a:r>
            <a:endParaRPr lang="en-US" sz="1600" b="0" strike="noStrike" spc="-1">
              <a:solidFill>
                <a:schemeClr val="dk1"/>
              </a:solidFill>
              <a:latin typeface="Calibri"/>
            </a:endParaRPr>
          </a:p>
        </p:txBody>
      </p:sp>
      <p:sp>
        <p:nvSpPr>
          <p:cNvPr id="78" name="TextBox 2"/>
          <p:cNvSpPr/>
          <p:nvPr/>
        </p:nvSpPr>
        <p:spPr>
          <a:xfrm>
            <a:off x="755640" y="1111320"/>
            <a:ext cx="264744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200" b="1" strike="noStrike" spc="-1">
                <a:solidFill>
                  <a:schemeClr val="accent2">
                    <a:lumMod val="50000"/>
                  </a:schemeClr>
                </a:solidFill>
                <a:latin typeface="Calibri"/>
              </a:rPr>
              <a:t>Placeholder (Slide Content TBD</a:t>
            </a:r>
            <a:endParaRPr lang="en-US" sz="1200" b="0" strike="noStrike" spc="-1">
              <a:solidFill>
                <a:srgbClr val="000000"/>
              </a:solidFill>
              <a:latin typeface="Arial"/>
            </a:endParaRPr>
          </a:p>
        </p:txBody>
      </p:sp>
      <p:pic>
        <p:nvPicPr>
          <p:cNvPr id="79" name="Picture 78"/>
          <p:cNvPicPr/>
          <p:nvPr/>
        </p:nvPicPr>
        <p:blipFill>
          <a:blip r:embed="rId2"/>
          <a:stretch/>
        </p:blipFill>
        <p:spPr>
          <a:xfrm>
            <a:off x="129600" y="655560"/>
            <a:ext cx="5585400" cy="4145040"/>
          </a:xfrm>
          <a:prstGeom prst="rect">
            <a:avLst/>
          </a:prstGeom>
          <a:ln w="0">
            <a:noFill/>
          </a:ln>
        </p:spPr>
      </p:pic>
      <p:graphicFrame>
        <p:nvGraphicFramePr>
          <p:cNvPr id="80" name="Table 79"/>
          <p:cNvGraphicFramePr/>
          <p:nvPr/>
        </p:nvGraphicFramePr>
        <p:xfrm>
          <a:off x="6040440" y="1343880"/>
          <a:ext cx="2874960" cy="2814840"/>
        </p:xfrm>
        <a:graphic>
          <a:graphicData uri="http://schemas.openxmlformats.org/drawingml/2006/table">
            <a:tbl>
              <a:tblPr/>
              <a:tblGrid>
                <a:gridCol w="1112400">
                  <a:extLst>
                    <a:ext uri="{9D8B030D-6E8A-4147-A177-3AD203B41FA5}">
                      <a16:colId xmlns:a16="http://schemas.microsoft.com/office/drawing/2014/main" val="20000"/>
                    </a:ext>
                  </a:extLst>
                </a:gridCol>
                <a:gridCol w="848880">
                  <a:extLst>
                    <a:ext uri="{9D8B030D-6E8A-4147-A177-3AD203B41FA5}">
                      <a16:colId xmlns:a16="http://schemas.microsoft.com/office/drawing/2014/main" val="20001"/>
                    </a:ext>
                  </a:extLst>
                </a:gridCol>
                <a:gridCol w="579960">
                  <a:extLst>
                    <a:ext uri="{9D8B030D-6E8A-4147-A177-3AD203B41FA5}">
                      <a16:colId xmlns:a16="http://schemas.microsoft.com/office/drawing/2014/main" val="20002"/>
                    </a:ext>
                  </a:extLst>
                </a:gridCol>
                <a:gridCol w="333720">
                  <a:extLst>
                    <a:ext uri="{9D8B030D-6E8A-4147-A177-3AD203B41FA5}">
                      <a16:colId xmlns:a16="http://schemas.microsoft.com/office/drawing/2014/main" val="20003"/>
                    </a:ext>
                  </a:extLst>
                </a:gridCol>
              </a:tblGrid>
              <a:tr h="436320">
                <a:tc>
                  <a:txBody>
                    <a:bodyPr/>
                    <a:lstStyle/>
                    <a:p>
                      <a:r>
                        <a:rPr lang="en-US" sz="1000" b="1" strike="noStrike" spc="-1">
                          <a:solidFill>
                            <a:srgbClr val="000000"/>
                          </a:solidFill>
                          <a:latin typeface="Arial"/>
                        </a:rPr>
                        <a:t>Role</a:t>
                      </a:r>
                      <a:endParaRPr lang="en-US" sz="1000" b="1"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US" sz="1000" b="1" strike="noStrike" spc="-1">
                          <a:solidFill>
                            <a:srgbClr val="000000"/>
                          </a:solidFill>
                          <a:latin typeface="Arial"/>
                        </a:rPr>
                        <a:t>Number of Servers</a:t>
                      </a:r>
                      <a:endParaRPr lang="en-US" sz="1000" b="1"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US" sz="1000" b="1" strike="noStrike" spc="-1">
                          <a:solidFill>
                            <a:srgbClr val="000000"/>
                          </a:solidFill>
                          <a:latin typeface="Arial"/>
                        </a:rPr>
                        <a:t>Memory</a:t>
                      </a:r>
                      <a:endParaRPr lang="en-US" sz="1000" b="1"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US" sz="1000" b="1" strike="noStrike" spc="-1">
                          <a:solidFill>
                            <a:srgbClr val="000000"/>
                          </a:solidFill>
                          <a:latin typeface="Arial"/>
                        </a:rPr>
                        <a:t>vCPU</a:t>
                      </a:r>
                      <a:endParaRPr lang="en-US" sz="1000" b="1"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0"/>
                  </a:ext>
                </a:extLst>
              </a:tr>
              <a:tr h="262440">
                <a:tc>
                  <a:txBody>
                    <a:bodyPr/>
                    <a:lstStyle/>
                    <a:p>
                      <a:r>
                        <a:rPr lang="en-US" sz="1000" b="0" strike="noStrike" spc="-1">
                          <a:solidFill>
                            <a:srgbClr val="000000"/>
                          </a:solidFill>
                          <a:latin typeface="Arial"/>
                        </a:rPr>
                        <a:t>LDAP</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2</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16GB</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4</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262440">
                <a:tc>
                  <a:txBody>
                    <a:bodyPr/>
                    <a:lstStyle/>
                    <a:p>
                      <a:r>
                        <a:rPr lang="en-US" sz="1000" b="0" strike="noStrike" spc="-1">
                          <a:solidFill>
                            <a:srgbClr val="000000"/>
                          </a:solidFill>
                          <a:latin typeface="Arial"/>
                        </a:rPr>
                        <a:t>Proxy</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6</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12GB</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4</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262440">
                <a:tc>
                  <a:txBody>
                    <a:bodyPr/>
                    <a:lstStyle/>
                    <a:p>
                      <a:r>
                        <a:rPr lang="en-US" sz="1000" b="0" strike="noStrike" spc="-1">
                          <a:solidFill>
                            <a:srgbClr val="000000"/>
                          </a:solidFill>
                          <a:latin typeface="Arial"/>
                        </a:rPr>
                        <a:t>MTA</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10</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12 GB</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4</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r h="262440">
                <a:tc>
                  <a:txBody>
                    <a:bodyPr/>
                    <a:lstStyle/>
                    <a:p>
                      <a:r>
                        <a:rPr lang="en-US" sz="1000" b="0" strike="noStrike" spc="-1">
                          <a:solidFill>
                            <a:srgbClr val="000000"/>
                          </a:solidFill>
                          <a:latin typeface="Arial"/>
                        </a:rPr>
                        <a:t>Mailstore</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24</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24 GB</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4</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4"/>
                  </a:ext>
                </a:extLst>
              </a:tr>
              <a:tr h="262440">
                <a:tc>
                  <a:txBody>
                    <a:bodyPr/>
                    <a:lstStyle/>
                    <a:p>
                      <a:r>
                        <a:rPr lang="en-US" sz="1000" b="0" strike="noStrike" spc="-1">
                          <a:solidFill>
                            <a:srgbClr val="000000"/>
                          </a:solidFill>
                          <a:latin typeface="Arial"/>
                        </a:rPr>
                        <a:t>Logger</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1</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12 GB</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4</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5"/>
                  </a:ext>
                </a:extLst>
              </a:tr>
              <a:tr h="262440">
                <a:tc>
                  <a:txBody>
                    <a:bodyPr/>
                    <a:lstStyle/>
                    <a:p>
                      <a:r>
                        <a:rPr lang="en-US" sz="1000" b="0" strike="noStrike" spc="-1">
                          <a:solidFill>
                            <a:srgbClr val="000000"/>
                          </a:solidFill>
                          <a:latin typeface="Arial"/>
                        </a:rPr>
                        <a:t>LDS</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1</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endParaRPr lang="en-US" sz="1800" b="0" strike="noStrike" spc="-1">
                        <a:solidFill>
                          <a:srgbClr val="000000"/>
                        </a:solidFill>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endParaRPr lang="en-US" sz="1800" b="0" strike="noStrike" spc="-1">
                        <a:solidFill>
                          <a:srgbClr val="000000"/>
                        </a:solidFill>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6"/>
                  </a:ext>
                </a:extLst>
              </a:tr>
              <a:tr h="262440">
                <a:tc>
                  <a:txBody>
                    <a:bodyPr/>
                    <a:lstStyle/>
                    <a:p>
                      <a:r>
                        <a:rPr lang="en-US" sz="1000" b="0" strike="noStrike" spc="-1">
                          <a:solidFill>
                            <a:srgbClr val="000000"/>
                          </a:solidFill>
                          <a:latin typeface="Arial"/>
                        </a:rPr>
                        <a:t>Archive</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12</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16 GB</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4</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7"/>
                  </a:ext>
                </a:extLst>
              </a:tr>
              <a:tr h="438120">
                <a:tc>
                  <a:txBody>
                    <a:bodyPr/>
                    <a:lstStyle/>
                    <a:p>
                      <a:r>
                        <a:rPr lang="en-US" sz="1000" b="0" strike="noStrike" spc="-1">
                          <a:solidFill>
                            <a:srgbClr val="000000"/>
                          </a:solidFill>
                          <a:latin typeface="Arial"/>
                        </a:rPr>
                        <a:t>NFS (mailstore zmbackup)</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strike="noStrike" spc="-1">
                          <a:solidFill>
                            <a:srgbClr val="000000"/>
                          </a:solidFill>
                          <a:latin typeface="Arial"/>
                        </a:rPr>
                        <a:t>24</a:t>
                      </a:r>
                      <a:endParaRPr lang="en-US" sz="1000" b="0" strike="noStrike" spc="-1">
                        <a:solidFill>
                          <a:srgbClr val="000000"/>
                        </a:solidFill>
                        <a:latin typeface="Arial"/>
                        <a:ea typeface="PMingLiU"/>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endParaRPr lang="en-US" sz="1800" b="0" strike="noStrike" spc="-1">
                        <a:solidFill>
                          <a:srgbClr val="000000"/>
                        </a:solidFill>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endParaRPr lang="en-US" sz="1800" b="0" strike="noStrike" spc="-1">
                        <a:solidFill>
                          <a:srgbClr val="000000"/>
                        </a:solidFill>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LDS Server </a:t>
            </a:r>
            <a:endParaRPr lang="en-US" sz="1600" b="0" strike="noStrike" spc="-1">
              <a:solidFill>
                <a:schemeClr val="dk1"/>
              </a:solidFill>
              <a:latin typeface="Calibri"/>
            </a:endParaRPr>
          </a:p>
        </p:txBody>
      </p:sp>
      <p:sp>
        <p:nvSpPr>
          <p:cNvPr id="177" name="TextBox 6"/>
          <p:cNvSpPr/>
          <p:nvPr/>
        </p:nvSpPr>
        <p:spPr>
          <a:xfrm>
            <a:off x="291240" y="579600"/>
            <a:ext cx="8473680" cy="31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20000"/>
              </a:lnSpc>
              <a:spcAft>
                <a:spcPts val="601"/>
              </a:spcAft>
            </a:pPr>
            <a:r>
              <a:rPr lang="en-US" sz="1400" b="1" strike="noStrike" spc="-1">
                <a:solidFill>
                  <a:srgbClr val="000000"/>
                </a:solidFill>
                <a:latin typeface="Calibri"/>
                <a:ea typeface="PMingLiU"/>
              </a:rPr>
              <a:t>Available Functionality During Grace Period</a:t>
            </a:r>
            <a:endParaRPr lang="en-US" sz="14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1" strike="noStrike" spc="-1">
                <a:solidFill>
                  <a:schemeClr val="dk1"/>
                </a:solidFill>
                <a:latin typeface="Calibri"/>
                <a:ea typeface="Times New Roman"/>
              </a:rPr>
              <a:t>Email Operations</a:t>
            </a:r>
            <a:r>
              <a:rPr lang="x-none" sz="1200" b="0" strike="noStrike" spc="-1">
                <a:solidFill>
                  <a:schemeClr val="dk1"/>
                </a:solidFill>
                <a:latin typeface="Calibri"/>
                <a:ea typeface="Times New Roman"/>
              </a:rPr>
              <a:t> - All the email operations will continue to function and there will be no impact or interruption for the end users.</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1" strike="noStrike" spc="-1">
                <a:solidFill>
                  <a:schemeClr val="dk1"/>
                </a:solidFill>
                <a:latin typeface="Calibri"/>
                <a:ea typeface="Times New Roman"/>
              </a:rPr>
              <a:t>Account modification</a:t>
            </a:r>
            <a:r>
              <a:rPr lang="x-none" sz="1200" b="0" strike="noStrike" spc="-1">
                <a:solidFill>
                  <a:schemeClr val="dk1"/>
                </a:solidFill>
                <a:latin typeface="Calibri"/>
                <a:ea typeface="Times New Roman"/>
              </a:rPr>
              <a:t> - Users can modify any of the settings for their account. E.g. creating signatures or filters, changing password, etc.</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1" strike="noStrike" spc="-1">
                <a:solidFill>
                  <a:schemeClr val="dk1"/>
                </a:solidFill>
                <a:latin typeface="Calibri"/>
                <a:ea typeface="Times New Roman"/>
              </a:rPr>
              <a:t>Network features</a:t>
            </a:r>
            <a:r>
              <a:rPr lang="x-none" sz="1200" b="0" strike="noStrike" spc="-1">
                <a:solidFill>
                  <a:schemeClr val="dk1"/>
                </a:solidFill>
                <a:latin typeface="Calibri"/>
                <a:ea typeface="Times New Roman"/>
              </a:rPr>
              <a:t> - All the network features will continue to function except restoring of an account.</a:t>
            </a:r>
            <a:endParaRPr lang="en-US" sz="1200" b="0" strike="noStrike" spc="-1">
              <a:solidFill>
                <a:srgbClr val="000000"/>
              </a:solidFill>
              <a:latin typeface="Arial"/>
            </a:endParaRPr>
          </a:p>
          <a:p>
            <a:pPr defTabSz="914400">
              <a:lnSpc>
                <a:spcPct val="120000"/>
              </a:lnSpc>
              <a:spcAft>
                <a:spcPts val="601"/>
              </a:spcAft>
              <a:tabLst>
                <a:tab pos="0" algn="l"/>
                <a:tab pos="457200" algn="l"/>
              </a:tabLst>
            </a:pPr>
            <a:r>
              <a:rPr lang="en-US" sz="1400" b="1" strike="noStrike" spc="-1">
                <a:solidFill>
                  <a:srgbClr val="000000"/>
                </a:solidFill>
                <a:latin typeface="Calibri"/>
                <a:ea typeface="PMingLiU"/>
              </a:rPr>
              <a:t>Not Available Functionality During Grace Period</a:t>
            </a:r>
            <a:endParaRPr lang="en-US" sz="14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Calibri"/>
                <a:ea typeface="Times New Roman"/>
              </a:rPr>
              <a:t>You cannot create a new user or delete an existing user.</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Calibri"/>
                <a:ea typeface="Times New Roman"/>
              </a:rPr>
              <a:t>You cannot modify/update the following features for the existing users - </a:t>
            </a:r>
            <a:r>
              <a:rPr lang="x-none" sz="1200" b="1" strike="noStrike" spc="-1">
                <a:solidFill>
                  <a:schemeClr val="dk1"/>
                </a:solidFill>
                <a:latin typeface="Calibri"/>
                <a:ea typeface="Times New Roman"/>
              </a:rPr>
              <a:t>EWS, SMIME, ActiveSync &amp; ZCO</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Calibri"/>
                <a:ea typeface="Times New Roman"/>
              </a:rPr>
              <a:t>You cannot restore the account from a backup.</a:t>
            </a:r>
            <a:endParaRPr lang="en-US" sz="12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LDS Server (Continued)</a:t>
            </a:r>
            <a:endParaRPr lang="en-US" sz="1600" b="0" strike="noStrike" spc="-1">
              <a:solidFill>
                <a:schemeClr val="dk1"/>
              </a:solidFill>
              <a:latin typeface="Calibri"/>
            </a:endParaRPr>
          </a:p>
        </p:txBody>
      </p:sp>
      <p:sp>
        <p:nvSpPr>
          <p:cNvPr id="179" name="TextBox 7"/>
          <p:cNvSpPr/>
          <p:nvPr/>
        </p:nvSpPr>
        <p:spPr>
          <a:xfrm>
            <a:off x="191520" y="2200680"/>
            <a:ext cx="1974600" cy="24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00" b="1" strike="noStrike" spc="-1">
                <a:solidFill>
                  <a:schemeClr val="dk1"/>
                </a:solidFill>
                <a:latin typeface="Calibri"/>
              </a:rPr>
              <a:t>Port-Related Information</a:t>
            </a:r>
            <a:endParaRPr lang="en-US" sz="1000" b="0" strike="noStrike" spc="-1">
              <a:solidFill>
                <a:srgbClr val="000000"/>
              </a:solidFill>
              <a:latin typeface="Arial"/>
            </a:endParaRPr>
          </a:p>
        </p:txBody>
      </p:sp>
      <p:pic>
        <p:nvPicPr>
          <p:cNvPr id="180" name="Picture 3"/>
          <p:cNvPicPr/>
          <p:nvPr/>
        </p:nvPicPr>
        <p:blipFill>
          <a:blip r:embed="rId2"/>
          <a:stretch/>
        </p:blipFill>
        <p:spPr>
          <a:xfrm>
            <a:off x="191520" y="701640"/>
            <a:ext cx="4857480" cy="1462680"/>
          </a:xfrm>
          <a:prstGeom prst="rect">
            <a:avLst/>
          </a:prstGeom>
          <a:ln w="0">
            <a:noFill/>
          </a:ln>
        </p:spPr>
      </p:pic>
      <p:pic>
        <p:nvPicPr>
          <p:cNvPr id="181" name="Picture 8"/>
          <p:cNvPicPr/>
          <p:nvPr/>
        </p:nvPicPr>
        <p:blipFill>
          <a:blip r:embed="rId3"/>
          <a:stretch/>
        </p:blipFill>
        <p:spPr>
          <a:xfrm>
            <a:off x="191520" y="2417760"/>
            <a:ext cx="4857480" cy="2347560"/>
          </a:xfrm>
          <a:prstGeom prst="rect">
            <a:avLst/>
          </a:prstGeom>
          <a:ln w="0">
            <a:noFill/>
          </a:ln>
        </p:spPr>
      </p:pic>
      <p:cxnSp>
        <p:nvCxnSpPr>
          <p:cNvPr id="182" name="Straight Arrow Connector 12"/>
          <p:cNvCxnSpPr/>
          <p:nvPr/>
        </p:nvCxnSpPr>
        <p:spPr>
          <a:xfrm flipH="1">
            <a:off x="4770000" y="1106280"/>
            <a:ext cx="1141920" cy="360"/>
          </a:xfrm>
          <a:prstGeom prst="straightConnector1">
            <a:avLst/>
          </a:prstGeom>
          <a:ln>
            <a:solidFill>
              <a:srgbClr val="4F81BD"/>
            </a:solidFill>
            <a:round/>
            <a:tailEnd type="triangle" w="med" len="med"/>
          </a:ln>
        </p:spPr>
      </p:cxnSp>
      <p:sp>
        <p:nvSpPr>
          <p:cNvPr id="183" name="TextBox 13"/>
          <p:cNvSpPr/>
          <p:nvPr/>
        </p:nvSpPr>
        <p:spPr>
          <a:xfrm>
            <a:off x="6045480" y="1048320"/>
            <a:ext cx="24516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200" b="1" strike="noStrike" spc="-1">
                <a:solidFill>
                  <a:schemeClr val="accent2">
                    <a:lumMod val="50000"/>
                  </a:schemeClr>
                </a:solidFill>
                <a:latin typeface="Calibri"/>
              </a:rPr>
              <a:t>The second LDS VM is optional and considered a “stand-by” VM</a:t>
            </a:r>
            <a:endParaRPr lang="en-US" sz="1200" b="0" strike="noStrike" spc="-1">
              <a:solidFill>
                <a:srgbClr val="000000"/>
              </a:solidFill>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LDS Server </a:t>
            </a:r>
            <a:endParaRPr lang="en-US" sz="1600" b="0" strike="noStrike" spc="-1">
              <a:solidFill>
                <a:schemeClr val="dk1"/>
              </a:solidFill>
              <a:latin typeface="Calibri"/>
            </a:endParaRPr>
          </a:p>
        </p:txBody>
      </p:sp>
      <p:sp>
        <p:nvSpPr>
          <p:cNvPr id="185" name="TextBox 6"/>
          <p:cNvSpPr/>
          <p:nvPr/>
        </p:nvSpPr>
        <p:spPr>
          <a:xfrm>
            <a:off x="291240" y="579600"/>
            <a:ext cx="8473680" cy="2963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200" b="1" strike="noStrike" spc="-1">
                <a:solidFill>
                  <a:schemeClr val="dk1"/>
                </a:solidFill>
                <a:latin typeface="Arial"/>
                <a:ea typeface="Times New Roman"/>
              </a:rPr>
              <a:t>Are the LDS ports listening?</a:t>
            </a:r>
            <a:endParaRPr lang="en-US" sz="1200" b="0" strike="noStrike" spc="-1">
              <a:solidFill>
                <a:srgbClr val="000000"/>
              </a:solidFill>
              <a:latin typeface="Arial"/>
            </a:endParaRPr>
          </a:p>
          <a:p>
            <a:pPr marL="743040" lvl="1"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From another Linux host on the private network, execute</a:t>
            </a:r>
            <a:r>
              <a:rPr lang="en-US" sz="1000" b="0" strike="noStrike" spc="-1">
                <a:solidFill>
                  <a:schemeClr val="dk1"/>
                </a:solidFill>
                <a:latin typeface="Calibri"/>
                <a:ea typeface="Times New Roman"/>
              </a:rPr>
              <a:t>: </a:t>
            </a:r>
            <a:r>
              <a:rPr lang="en-US" sz="900" b="0" strike="noStrike" spc="-1">
                <a:solidFill>
                  <a:schemeClr val="dk1"/>
                </a:solidFill>
                <a:latin typeface="Courier New"/>
                <a:ea typeface="Times New Roman"/>
              </a:rPr>
              <a:t>nc –zv lds1.xyz.net 8081 </a:t>
            </a:r>
            <a:r>
              <a:rPr lang="en-US" sz="900" b="0" strike="noStrike" spc="-1">
                <a:solidFill>
                  <a:schemeClr val="dk1"/>
                </a:solidFill>
                <a:latin typeface="Calibri"/>
                <a:ea typeface="Times New Roman"/>
              </a:rPr>
              <a:t>(optionally use telnet) </a:t>
            </a:r>
            <a:r>
              <a:rPr lang="en-US" sz="1200" b="0" strike="noStrike" spc="-1">
                <a:solidFill>
                  <a:schemeClr val="dk1"/>
                </a:solidFill>
                <a:latin typeface="Calibri"/>
                <a:ea typeface="Times New Roman"/>
              </a:rPr>
              <a:t>or in general a larger bash script that checks all ports on all Zimbra servers</a:t>
            </a:r>
            <a:endParaRPr lang="en-US" sz="1200" b="0" strike="noStrike" spc="-1">
              <a:solidFill>
                <a:srgbClr val="000000"/>
              </a:solidFill>
              <a:latin typeface="Arial"/>
            </a:endParaRPr>
          </a:p>
          <a:p>
            <a:pPr marL="743040" lvl="1"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OpenSource Monitoring solution with Port Check routines</a:t>
            </a:r>
            <a:endParaRPr lang="en-US" sz="1200" b="0" strike="noStrike" spc="-1">
              <a:solidFill>
                <a:srgbClr val="000000"/>
              </a:solidFill>
              <a:latin typeface="Arial"/>
            </a:endParaRPr>
          </a:p>
          <a:p>
            <a:pPr marL="743040" lvl="1"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free Monitoring Dashboards (uptimerobot.com and similar)</a:t>
            </a:r>
            <a:endParaRPr lang="en-US" sz="1200" b="0" strike="noStrike" spc="-1">
              <a:solidFill>
                <a:srgbClr val="000000"/>
              </a:solidFill>
              <a:latin typeface="Arial"/>
            </a:endParaRPr>
          </a:p>
          <a:p>
            <a:pPr marL="457200" defTabSz="914400">
              <a:lnSpc>
                <a:spcPct val="107000"/>
              </a:lnSpc>
              <a:tabLst>
                <a:tab pos="0" algn="l"/>
                <a:tab pos="457200" algn="l"/>
              </a:tabLst>
            </a:pPr>
            <a:endParaRPr lang="en-US" sz="10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Are the LDS services, OK?</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With the logger service setup, connect to the Logger host with the Admin Console, the up/down status of the services of all Zimbra services will be available</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zmcontrol status</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OpenSource Monitoring (Zabbix, Nagios) with Service Check routines</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tail –f /opt/zimbra/log/license-daemon-service.log </a:t>
            </a:r>
            <a:endParaRPr lang="en-US" sz="1200" b="0" strike="noStrike" spc="-1">
              <a:solidFill>
                <a:srgbClr val="000000"/>
              </a:solidFill>
              <a:latin typeface="Arial"/>
            </a:endParaRPr>
          </a:p>
          <a:p>
            <a:pPr defTabSz="914400">
              <a:lnSpc>
                <a:spcPct val="120000"/>
              </a:lnSpc>
              <a:spcAft>
                <a:spcPts val="601"/>
              </a:spcAft>
              <a:tabLst>
                <a:tab pos="0" algn="l"/>
                <a:tab pos="457200" algn="l"/>
              </a:tabLst>
            </a:pPr>
            <a:r>
              <a:rPr lang="en-US" sz="1400" b="1" strike="noStrike" spc="-1">
                <a:solidFill>
                  <a:srgbClr val="000000"/>
                </a:solidFill>
                <a:latin typeface="Calibri"/>
                <a:ea typeface="PMingLiU"/>
              </a:rPr>
              <a:t> </a:t>
            </a:r>
            <a:endParaRPr lang="en-US" sz="14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Implementing the LDS Server In Upgrade to 10.1 </a:t>
            </a:r>
            <a:endParaRPr lang="en-US" sz="1600" b="0" strike="noStrike" spc="-1">
              <a:solidFill>
                <a:schemeClr val="dk1"/>
              </a:solidFill>
              <a:latin typeface="Calibri"/>
            </a:endParaRPr>
          </a:p>
        </p:txBody>
      </p:sp>
      <p:sp>
        <p:nvSpPr>
          <p:cNvPr id="187" name="TextBox 6"/>
          <p:cNvSpPr/>
          <p:nvPr/>
        </p:nvSpPr>
        <p:spPr>
          <a:xfrm>
            <a:off x="212760" y="672840"/>
            <a:ext cx="8473680" cy="3250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400" b="1" strike="noStrike" spc="-1">
                <a:solidFill>
                  <a:schemeClr val="dk1"/>
                </a:solidFill>
                <a:latin typeface="Arial"/>
                <a:ea typeface="Times New Roman"/>
              </a:rPr>
              <a:t>Same Order as Any Zimbra Multi-Server Upgrade</a:t>
            </a:r>
            <a:endParaRPr lang="en-US" sz="1400" b="0" strike="noStrike" spc="-1">
              <a:solidFill>
                <a:srgbClr val="000000"/>
              </a:solidFill>
              <a:latin typeface="Arial"/>
            </a:endParaRPr>
          </a:p>
          <a:p>
            <a:pPr marL="285840"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LDAP Tier </a:t>
            </a:r>
            <a:endParaRPr lang="en-US" sz="1200" b="0" strike="noStrike" spc="-1">
              <a:solidFill>
                <a:srgbClr val="000000"/>
              </a:solidFill>
              <a:latin typeface="Arial"/>
            </a:endParaRPr>
          </a:p>
          <a:p>
            <a:pPr marL="285840"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Proxy Tier</a:t>
            </a:r>
            <a:endParaRPr lang="en-US" sz="1200" b="0" strike="noStrike" spc="-1">
              <a:solidFill>
                <a:srgbClr val="000000"/>
              </a:solidFill>
              <a:latin typeface="Arial"/>
            </a:endParaRPr>
          </a:p>
          <a:p>
            <a:pPr marL="285840"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MTA Tier</a:t>
            </a:r>
            <a:endParaRPr lang="en-US" sz="1200" b="0" strike="noStrike" spc="-1">
              <a:solidFill>
                <a:srgbClr val="000000"/>
              </a:solidFill>
              <a:latin typeface="Arial"/>
            </a:endParaRPr>
          </a:p>
          <a:p>
            <a:pPr marL="285840"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Mailstore Tier</a:t>
            </a:r>
            <a:endParaRPr lang="en-US" sz="1200" b="0" strike="noStrike" spc="-1">
              <a:solidFill>
                <a:srgbClr val="000000"/>
              </a:solidFill>
              <a:latin typeface="Arial"/>
            </a:endParaRPr>
          </a:p>
          <a:p>
            <a:pPr marL="285840"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Logger</a:t>
            </a:r>
            <a:endParaRPr lang="en-US" sz="1200" b="0" strike="noStrike" spc="-1">
              <a:solidFill>
                <a:srgbClr val="000000"/>
              </a:solidFill>
              <a:latin typeface="Arial"/>
            </a:endParaRPr>
          </a:p>
          <a:p>
            <a:pPr marL="457200" defTabSz="914400">
              <a:lnSpc>
                <a:spcPct val="107000"/>
              </a:lnSpc>
              <a:tabLst>
                <a:tab pos="0" algn="l"/>
                <a:tab pos="457200" algn="l"/>
              </a:tabLst>
            </a:pPr>
            <a:endParaRPr lang="en-US" sz="1000" b="0" strike="noStrike" spc="-1">
              <a:solidFill>
                <a:srgbClr val="000000"/>
              </a:solidFill>
              <a:latin typeface="Arial"/>
            </a:endParaRPr>
          </a:p>
          <a:p>
            <a:pPr defTabSz="914400">
              <a:lnSpc>
                <a:spcPct val="107000"/>
              </a:lnSpc>
              <a:tabLst>
                <a:tab pos="0" algn="l"/>
                <a:tab pos="457200" algn="l"/>
              </a:tabLst>
            </a:pPr>
            <a:r>
              <a:rPr lang="en-US" sz="1400" b="1" strike="noStrike" spc="-1">
                <a:solidFill>
                  <a:schemeClr val="dk1"/>
                </a:solidFill>
                <a:latin typeface="Arial"/>
                <a:ea typeface="Times New Roman"/>
              </a:rPr>
              <a:t>Nuances</a:t>
            </a:r>
            <a:endParaRPr lang="en-US" sz="1400" b="0" strike="noStrike" spc="-1">
              <a:solidFill>
                <a:srgbClr val="000000"/>
              </a:solidFill>
              <a:latin typeface="Arial"/>
            </a:endParaRPr>
          </a:p>
          <a:p>
            <a:pPr marL="285840"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When you upgrade the LDAP Masters, they will ask for the new license key, but you will not be adding the LDS service itself</a:t>
            </a:r>
            <a:endParaRPr lang="en-US" sz="1200" b="0" strike="noStrike" spc="-1">
              <a:solidFill>
                <a:srgbClr val="000000"/>
              </a:solidFill>
              <a:latin typeface="Arial"/>
            </a:endParaRPr>
          </a:p>
          <a:p>
            <a:pPr marL="285840"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The next step is to install the LDS Node (install.sh, just install the LDS service and stats.  Note that you have not activated the license yet, do not need too.  Run </a:t>
            </a:r>
            <a:r>
              <a:rPr lang="en-US" sz="900" b="0" strike="noStrike" spc="-1">
                <a:solidFill>
                  <a:schemeClr val="dk1"/>
                </a:solidFill>
                <a:latin typeface="Courier New"/>
                <a:ea typeface="Times New Roman"/>
              </a:rPr>
              <a:t>zmlicensectl –service status </a:t>
            </a:r>
            <a:r>
              <a:rPr lang="en-US" sz="1200" b="0" strike="noStrike" spc="-1">
                <a:solidFill>
                  <a:schemeClr val="dk1"/>
                </a:solidFill>
                <a:latin typeface="Calibri"/>
                <a:ea typeface="Times New Roman"/>
              </a:rPr>
              <a:t>to verify the license daemon service is running.</a:t>
            </a:r>
            <a:endParaRPr lang="en-US" sz="1200" b="0" strike="noStrike" spc="-1">
              <a:solidFill>
                <a:srgbClr val="000000"/>
              </a:solidFill>
              <a:latin typeface="Arial"/>
            </a:endParaRPr>
          </a:p>
          <a:p>
            <a:pPr marL="285840"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Upgrade the Proxy Tier to 10.1.x</a:t>
            </a:r>
            <a:endParaRPr lang="en-US" sz="1200" b="0" strike="noStrike" spc="-1">
              <a:solidFill>
                <a:srgbClr val="000000"/>
              </a:solidFill>
              <a:latin typeface="Arial"/>
            </a:endParaRPr>
          </a:p>
          <a:p>
            <a:pPr marL="285840"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Upgrade the MTA Tier to 10.1.x</a:t>
            </a: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Box 3"/>
          <p:cNvSpPr/>
          <p:nvPr/>
        </p:nvSpPr>
        <p:spPr>
          <a:xfrm>
            <a:off x="349560" y="521640"/>
            <a:ext cx="8246880" cy="444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400" b="1" strike="noStrike" spc="-1">
                <a:solidFill>
                  <a:schemeClr val="dk1"/>
                </a:solidFill>
                <a:latin typeface="Calibri"/>
                <a:ea typeface="Times New Roman"/>
              </a:rPr>
              <a:t>Upgrading the First Mailstore to 10.1.x</a:t>
            </a:r>
            <a:endParaRPr lang="en-US" sz="1400" b="0" strike="noStrike" spc="-1">
              <a:solidFill>
                <a:srgbClr val="000000"/>
              </a:solidFill>
              <a:latin typeface="Arial"/>
            </a:endParaRPr>
          </a:p>
          <a:p>
            <a:pPr defTabSz="914400">
              <a:lnSpc>
                <a:spcPct val="107000"/>
              </a:lnSpc>
              <a:tabLst>
                <a:tab pos="0" algn="l"/>
                <a:tab pos="457200" algn="l"/>
              </a:tabLst>
            </a:pPr>
            <a:r>
              <a:rPr lang="en-US" sz="1200" b="0" strike="noStrike" spc="-1">
                <a:solidFill>
                  <a:schemeClr val="dk1"/>
                </a:solidFill>
                <a:latin typeface="Calibri"/>
                <a:ea typeface="Times New Roman"/>
              </a:rPr>
              <a:t>When you upgrade (install.sh) the first mailstore, it will ask for the zimbra-license-daemon host </a:t>
            </a:r>
            <a:endParaRPr lang="en-US" sz="1200" b="0" strike="noStrike" spc="-1">
              <a:solidFill>
                <a:srgbClr val="000000"/>
              </a:solidFill>
              <a:latin typeface="Arial"/>
            </a:endParaRPr>
          </a:p>
          <a:p>
            <a:pPr defTabSz="914400">
              <a:lnSpc>
                <a:spcPct val="100000"/>
              </a:lnSpc>
              <a:tabLst>
                <a:tab pos="0" algn="l"/>
                <a:tab pos="457200" algn="l"/>
              </a:tabLst>
            </a:pPr>
            <a:endParaRPr lang="en-US" sz="900" b="0" strike="noStrike" spc="-1">
              <a:solidFill>
                <a:srgbClr val="000000"/>
              </a:solidFill>
              <a:latin typeface="Arial"/>
            </a:endParaRPr>
          </a:p>
          <a:p>
            <a:pPr defTabSz="914400">
              <a:lnSpc>
                <a:spcPct val="100000"/>
              </a:lnSpc>
              <a:tabLst>
                <a:tab pos="0" algn="l"/>
                <a:tab pos="457200" algn="l"/>
              </a:tabLst>
            </a:pPr>
            <a:r>
              <a:rPr lang="en-US" sz="900" b="0" strike="noStrike" spc="-1">
                <a:solidFill>
                  <a:schemeClr val="dk1"/>
                </a:solidFill>
                <a:latin typeface="Courier New"/>
                <a:ea typeface="Times New Roman"/>
              </a:rPr>
              <a:t>Have you installed zimbra-license-daemon package on different node [N] y</a:t>
            </a:r>
            <a:br>
              <a:rPr sz="900"/>
            </a:br>
            <a:r>
              <a:rPr lang="en-US" sz="900" b="0" strike="noStrike" spc="-1">
                <a:solidFill>
                  <a:schemeClr val="dk1"/>
                </a:solidFill>
                <a:latin typeface="Courier New"/>
                <a:ea typeface="Times New Roman"/>
              </a:rPr>
              <a:t>Please enter the zimbra-license-daemon host [] lds1.bcc.gov.bd</a:t>
            </a:r>
            <a:br>
              <a:rPr sz="1200"/>
            </a:br>
            <a:endParaRPr lang="en-US" sz="900" b="0" strike="noStrike" spc="-1">
              <a:solidFill>
                <a:srgbClr val="000000"/>
              </a:solidFill>
              <a:latin typeface="Arial"/>
            </a:endParaRPr>
          </a:p>
          <a:p>
            <a:pPr defTabSz="914400">
              <a:lnSpc>
                <a:spcPct val="100000"/>
              </a:lnSpc>
              <a:tabLst>
                <a:tab pos="0" algn="l"/>
                <a:tab pos="457200" algn="l"/>
              </a:tabLst>
            </a:pPr>
            <a:r>
              <a:rPr lang="en-US" sz="1200" b="0" strike="noStrike" spc="-1">
                <a:solidFill>
                  <a:schemeClr val="dk1"/>
                </a:solidFill>
                <a:latin typeface="Calibri"/>
                <a:ea typeface="Times New Roman"/>
              </a:rPr>
              <a:t>And you'll get this during the setup menus</a:t>
            </a:r>
            <a:br>
              <a:rPr sz="1200"/>
            </a:br>
            <a:endParaRPr lang="en-US" sz="1200" b="0" strike="noStrike" spc="-1">
              <a:solidFill>
                <a:srgbClr val="000000"/>
              </a:solidFill>
              <a:latin typeface="Arial"/>
            </a:endParaRPr>
          </a:p>
          <a:p>
            <a:pPr defTabSz="914400">
              <a:lnSpc>
                <a:spcPct val="100000"/>
              </a:lnSpc>
              <a:tabLst>
                <a:tab pos="0" algn="l"/>
                <a:tab pos="457200" algn="l"/>
              </a:tabLst>
            </a:pPr>
            <a:r>
              <a:rPr lang="en-US" sz="900" b="0" strike="noStrike" spc="-1">
                <a:solidFill>
                  <a:schemeClr val="dk1"/>
                </a:solidFill>
                <a:latin typeface="Courier New"/>
                <a:ea typeface="Times New Roman"/>
              </a:rPr>
              <a:t>  23) Enable version update notifications:     TRUE</a:t>
            </a:r>
            <a:br>
              <a:rPr sz="900"/>
            </a:br>
            <a:r>
              <a:rPr lang="en-US" sz="900" b="0" strike="noStrike" spc="-1">
                <a:solidFill>
                  <a:schemeClr val="dk1"/>
                </a:solidFill>
                <a:latin typeface="Courier New"/>
                <a:ea typeface="Times New Roman"/>
              </a:rPr>
              <a:t>  24) Install mailstore (service webapp):      yes</a:t>
            </a:r>
            <a:br>
              <a:rPr sz="900"/>
            </a:br>
            <a:r>
              <a:rPr lang="en-US" sz="900" b="0" strike="noStrike" spc="-1">
                <a:solidFill>
                  <a:schemeClr val="dk1"/>
                </a:solidFill>
                <a:latin typeface="Courier New"/>
                <a:ea typeface="Times New Roman"/>
              </a:rPr>
              <a:t>  25) Install UI (zimbra,zimbraAdmin webapps): yes</a:t>
            </a:r>
            <a:br>
              <a:rPr sz="900"/>
            </a:br>
            <a:r>
              <a:rPr lang="en-US" sz="900" b="0" strike="noStrike" spc="-1">
                <a:solidFill>
                  <a:schemeClr val="dk1"/>
                </a:solidFill>
                <a:latin typeface="Courier New"/>
                <a:ea typeface="Times New Roman"/>
              </a:rPr>
              <a:t>**26) License Activation:                      UNSET</a:t>
            </a:r>
            <a:br>
              <a:rPr sz="900"/>
            </a:br>
            <a:br>
              <a:rPr sz="900"/>
            </a:br>
            <a:r>
              <a:rPr lang="en-US" sz="900" b="0" strike="noStrike" spc="-1">
                <a:solidFill>
                  <a:schemeClr val="dk1"/>
                </a:solidFill>
                <a:latin typeface="Courier New"/>
                <a:ea typeface="Times New Roman"/>
              </a:rPr>
              <a:t>Select, or 'r' for previous menu [r] 26</a:t>
            </a:r>
            <a:br>
              <a:rPr sz="1000"/>
            </a:br>
            <a:br>
              <a:rPr sz="1000"/>
            </a:br>
            <a:r>
              <a:rPr lang="en-US" sz="900" b="0" strike="noStrike" spc="-1">
                <a:solidFill>
                  <a:schemeClr val="dk1"/>
                </a:solidFill>
                <a:latin typeface="Courier New"/>
                <a:ea typeface="Times New Roman"/>
              </a:rPr>
              <a:t>1) Activate license with installation</a:t>
            </a:r>
            <a:br>
              <a:rPr sz="900"/>
            </a:br>
            <a:r>
              <a:rPr lang="en-US" sz="900" b="0" strike="noStrike" spc="-1">
                <a:solidFill>
                  <a:schemeClr val="dk1"/>
                </a:solidFill>
                <a:latin typeface="Courier New"/>
                <a:ea typeface="Times New Roman"/>
              </a:rPr>
              <a:t>2) Activate license after installation</a:t>
            </a:r>
            <a:br>
              <a:rPr sz="900"/>
            </a:br>
            <a:br>
              <a:rPr sz="900"/>
            </a:br>
            <a:r>
              <a:rPr lang="en-US" sz="900" b="0" strike="noStrike" spc="-1">
                <a:solidFill>
                  <a:schemeClr val="dk1"/>
                </a:solidFill>
                <a:latin typeface="Courier New"/>
                <a:ea typeface="Times New Roman"/>
              </a:rPr>
              <a:t>Select, or 'r' for previous menu [r] 2</a:t>
            </a:r>
            <a:endParaRPr lang="en-US" sz="900" b="0" strike="noStrike" spc="-1">
              <a:solidFill>
                <a:srgbClr val="000000"/>
              </a:solidFill>
              <a:latin typeface="Arial"/>
            </a:endParaRPr>
          </a:p>
          <a:p>
            <a:pPr defTabSz="914400">
              <a:lnSpc>
                <a:spcPct val="100000"/>
              </a:lnSpc>
              <a:tabLst>
                <a:tab pos="0" algn="l"/>
                <a:tab pos="457200" algn="l"/>
              </a:tabLst>
            </a:pPr>
            <a:endParaRPr lang="en-US" sz="900" b="0" strike="noStrike" spc="-1">
              <a:solidFill>
                <a:srgbClr val="000000"/>
              </a:solidFill>
              <a:latin typeface="Arial"/>
            </a:endParaRPr>
          </a:p>
          <a:p>
            <a:pPr defTabSz="914400">
              <a:lnSpc>
                <a:spcPct val="100000"/>
              </a:lnSpc>
              <a:tabLst>
                <a:tab pos="0" algn="l"/>
                <a:tab pos="457200" algn="l"/>
              </a:tabLst>
            </a:pPr>
            <a:r>
              <a:rPr lang="en-US" sz="1200" b="0" strike="noStrike" spc="-1">
                <a:solidFill>
                  <a:schemeClr val="dk1"/>
                </a:solidFill>
                <a:latin typeface="Calibri"/>
                <a:ea typeface="Times New Roman"/>
              </a:rPr>
              <a:t>If you chose option 2 above, after the install completes you can just do this...</a:t>
            </a:r>
            <a:br>
              <a:rPr sz="900"/>
            </a:br>
            <a:endParaRPr lang="en-US" sz="1200" b="0" strike="noStrike" spc="-1">
              <a:solidFill>
                <a:srgbClr val="000000"/>
              </a:solidFill>
              <a:latin typeface="Arial"/>
            </a:endParaRPr>
          </a:p>
          <a:p>
            <a:pPr defTabSz="914400">
              <a:lnSpc>
                <a:spcPct val="100000"/>
              </a:lnSpc>
              <a:tabLst>
                <a:tab pos="0" algn="l"/>
                <a:tab pos="457200" algn="l"/>
              </a:tabLst>
            </a:pPr>
            <a:r>
              <a:rPr lang="en-US" sz="900" b="0" strike="noStrike" spc="-1">
                <a:solidFill>
                  <a:schemeClr val="dk1"/>
                </a:solidFill>
                <a:latin typeface="Courier New"/>
                <a:ea typeface="Times New Roman"/>
              </a:rPr>
              <a:t>zimbra@ae-test-6-el8 ~]$ zmlicense -a 539235993508671661</a:t>
            </a:r>
            <a:br>
              <a:rPr sz="900"/>
            </a:br>
            <a:r>
              <a:rPr lang="en-US" sz="900" b="0" strike="noStrike" spc="-1">
                <a:solidFill>
                  <a:schemeClr val="dk1"/>
                </a:solidFill>
                <a:latin typeface="Courier New"/>
                <a:ea typeface="Times New Roman"/>
              </a:rPr>
              <a:t>License activation for 539433993508671661  is successful, status : REGULAR LICENSE ACTIVE</a:t>
            </a:r>
            <a:endParaRPr lang="en-US" sz="900" b="0" strike="noStrike" spc="-1">
              <a:solidFill>
                <a:srgbClr val="000000"/>
              </a:solidFill>
              <a:latin typeface="Arial"/>
            </a:endParaRPr>
          </a:p>
          <a:p>
            <a:pPr defTabSz="914400">
              <a:lnSpc>
                <a:spcPct val="100000"/>
              </a:lnSpc>
              <a:tabLst>
                <a:tab pos="0" algn="l"/>
                <a:tab pos="457200" algn="l"/>
              </a:tabLst>
            </a:pPr>
            <a:endParaRPr lang="en-US" sz="900" b="0" strike="noStrike" spc="-1">
              <a:solidFill>
                <a:srgbClr val="000000"/>
              </a:solidFill>
              <a:latin typeface="Arial"/>
            </a:endParaRPr>
          </a:p>
          <a:p>
            <a:pPr defTabSz="914400">
              <a:lnSpc>
                <a:spcPct val="107000"/>
              </a:lnSpc>
              <a:tabLst>
                <a:tab pos="0" algn="l"/>
                <a:tab pos="457200" algn="l"/>
              </a:tabLst>
            </a:pPr>
            <a:r>
              <a:rPr lang="en-US" sz="1200" b="0" strike="noStrike" spc="-1">
                <a:solidFill>
                  <a:schemeClr val="dk1"/>
                </a:solidFill>
                <a:latin typeface="Calibri"/>
                <a:ea typeface="Times New Roman"/>
              </a:rPr>
              <a:t>At this point running </a:t>
            </a:r>
            <a:r>
              <a:rPr lang="en-US" sz="900" b="0" strike="noStrike" spc="-1">
                <a:solidFill>
                  <a:schemeClr val="dk1"/>
                </a:solidFill>
                <a:latin typeface="Courier New"/>
                <a:ea typeface="Times New Roman"/>
              </a:rPr>
              <a:t>zmlicense -p</a:t>
            </a:r>
            <a:r>
              <a:rPr lang="en-US" sz="1200" b="0" strike="noStrike" spc="-1">
                <a:solidFill>
                  <a:schemeClr val="dk1"/>
                </a:solidFill>
                <a:latin typeface="Calibri"/>
                <a:ea typeface="Times New Roman"/>
              </a:rPr>
              <a:t> and </a:t>
            </a:r>
            <a:r>
              <a:rPr lang="en-US" sz="900" b="0" strike="noStrike" spc="-1">
                <a:solidFill>
                  <a:schemeClr val="dk1"/>
                </a:solidFill>
                <a:latin typeface="Courier New"/>
                <a:ea typeface="Times New Roman"/>
              </a:rPr>
              <a:t>-c</a:t>
            </a:r>
            <a:r>
              <a:rPr lang="en-US" sz="1200" b="0" strike="noStrike" spc="-1">
                <a:solidFill>
                  <a:schemeClr val="dk1"/>
                </a:solidFill>
                <a:latin typeface="Calibri"/>
                <a:ea typeface="Times New Roman"/>
              </a:rPr>
              <a:t> on the 10.1 mailstore will show you the new license info, </a:t>
            </a:r>
            <a:r>
              <a:rPr lang="en-US" sz="900" b="0" strike="noStrike" spc="-1">
                <a:solidFill>
                  <a:schemeClr val="dk1"/>
                </a:solidFill>
                <a:latin typeface="Courier New"/>
                <a:ea typeface="Times New Roman"/>
              </a:rPr>
              <a:t>zmlicense -p</a:t>
            </a:r>
            <a:r>
              <a:rPr lang="en-US" sz="1200" b="0" strike="noStrike" spc="-1">
                <a:solidFill>
                  <a:schemeClr val="dk1"/>
                </a:solidFill>
                <a:latin typeface="Calibri"/>
                <a:ea typeface="Times New Roman"/>
              </a:rPr>
              <a:t> and </a:t>
            </a:r>
            <a:r>
              <a:rPr lang="en-US" sz="900" b="0" strike="noStrike" spc="-1">
                <a:solidFill>
                  <a:schemeClr val="dk1"/>
                </a:solidFill>
                <a:latin typeface="Courier New"/>
                <a:ea typeface="Times New Roman"/>
              </a:rPr>
              <a:t>-c </a:t>
            </a:r>
            <a:r>
              <a:rPr lang="en-US" sz="1200" b="0" strike="noStrike" spc="-1">
                <a:solidFill>
                  <a:schemeClr val="dk1"/>
                </a:solidFill>
                <a:latin typeface="Calibri"/>
                <a:ea typeface="Times New Roman"/>
              </a:rPr>
              <a:t>on the old mailstore will continue to show the old license data.</a:t>
            </a:r>
            <a:endParaRPr lang="en-US" sz="1200" b="0" strike="noStrike" spc="-1">
              <a:solidFill>
                <a:srgbClr val="000000"/>
              </a:solidFill>
              <a:latin typeface="Arial"/>
            </a:endParaRPr>
          </a:p>
          <a:p>
            <a:pPr defTabSz="914400">
              <a:lnSpc>
                <a:spcPct val="100000"/>
              </a:lnSpc>
              <a:tabLst>
                <a:tab pos="0" algn="l"/>
                <a:tab pos="457200" algn="l"/>
              </a:tabLst>
            </a:pPr>
            <a:endParaRPr lang="en-US" sz="1200" b="0" strike="noStrike" spc="-1">
              <a:solidFill>
                <a:srgbClr val="000000"/>
              </a:solidFill>
              <a:latin typeface="Arial"/>
            </a:endParaRPr>
          </a:p>
        </p:txBody>
      </p:sp>
      <p:sp>
        <p:nvSpPr>
          <p:cNvPr id="189"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LDS Server </a:t>
            </a:r>
            <a:endParaRPr lang="en-US" sz="1600" b="0" strike="noStrike" spc="-1">
              <a:solidFill>
                <a:schemeClr val="dk1"/>
              </a:solidFill>
              <a:latin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chemeClr val="accent6">
                    <a:lumMod val="75000"/>
                  </a:schemeClr>
                </a:solidFill>
                <a:latin typeface="-apple-system"/>
              </a:rPr>
              <a:t>ZMSTAT and ZMSTAT-CHART Advanced Topics</a:t>
            </a:r>
            <a:endParaRPr lang="en-US" sz="1600" b="0" strike="noStrike" spc="-1">
              <a:solidFill>
                <a:schemeClr val="dk1"/>
              </a:solidFill>
              <a:latin typeface="Calibri"/>
            </a:endParaRPr>
          </a:p>
        </p:txBody>
      </p:sp>
      <p:sp>
        <p:nvSpPr>
          <p:cNvPr id="191" name="TextBox 6"/>
          <p:cNvSpPr/>
          <p:nvPr/>
        </p:nvSpPr>
        <p:spPr>
          <a:xfrm>
            <a:off x="212760" y="672840"/>
            <a:ext cx="8473680" cy="4574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400" b="1" strike="noStrike" spc="-1">
                <a:solidFill>
                  <a:schemeClr val="dk1"/>
                </a:solidFill>
                <a:latin typeface="Arial"/>
                <a:ea typeface="Times New Roman"/>
              </a:rPr>
              <a:t>About zmstat</a:t>
            </a:r>
            <a:endParaRPr lang="en-US" sz="1400" b="0" strike="noStrike" spc="-1">
              <a:solidFill>
                <a:srgbClr val="000000"/>
              </a:solidFill>
              <a:latin typeface="Arial"/>
            </a:endParaRPr>
          </a:p>
          <a:p>
            <a:pPr defTabSz="914400">
              <a:lnSpc>
                <a:spcPct val="107000"/>
              </a:lnSpc>
              <a:tabLst>
                <a:tab pos="0" algn="l"/>
                <a:tab pos="457200" algn="l"/>
              </a:tabLst>
            </a:pPr>
            <a:r>
              <a:rPr lang="en-US" sz="1200" b="0" strike="noStrike" spc="-1">
                <a:solidFill>
                  <a:schemeClr val="dk1"/>
                </a:solidFill>
                <a:latin typeface="Calibri"/>
                <a:ea typeface="Times New Roman"/>
              </a:rPr>
              <a:t>The zmstat facility within Zimbra is often overlooked, but it can be used as a valuable tool for troubleshooting, reporting and trending.</a:t>
            </a:r>
            <a:endParaRPr lang="en-US" sz="1200" b="0" strike="noStrike" spc="-1">
              <a:solidFill>
                <a:srgbClr val="000000"/>
              </a:solidFill>
              <a:latin typeface="Arial"/>
            </a:endParaRPr>
          </a:p>
          <a:p>
            <a:pPr defTabSz="914400">
              <a:lnSpc>
                <a:spcPct val="107000"/>
              </a:lnSpc>
              <a:tabLst>
                <a:tab pos="0" algn="l"/>
                <a:tab pos="457200" algn="l"/>
              </a:tabLst>
            </a:pPr>
            <a:r>
              <a:rPr lang="en-US" sz="1200" b="0" strike="noStrike" spc="-1">
                <a:solidFill>
                  <a:schemeClr val="dk1"/>
                </a:solidFill>
                <a:latin typeface="Calibri"/>
                <a:ea typeface="Times New Roman"/>
              </a:rPr>
              <a:t>The contents of /opt/zimbra/zmstat on all Zimbra servers is being updated with statistics typically every 30 or 60 seconds.  If we look at all values (columns) of any of the stats files collected in /opt/zimbra/zmstat, we can realize how much is there.  For example, we can look back at a particular day and study the mailbox statistics.  Notice the vast amounts of columns.</a:t>
            </a: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[zimbra@store1 2020-10-05]$ zcat mailboxd.csv.gz | head -1</a:t>
            </a:r>
            <a:br>
              <a:rPr sz="900"/>
            </a:br>
            <a:r>
              <a:rPr lang="en-US" sz="900" b="0" strike="noStrike" spc="-1">
                <a:solidFill>
                  <a:schemeClr val="dk1"/>
                </a:solidFill>
                <a:latin typeface="Courier New"/>
                <a:ea typeface="Times New Roman"/>
              </a:rPr>
              <a:t>timestamp,lmtp_rcvd_msgs,lmtp_rcvd_bytes,lmtp_rcvd_rcpt,lmtp_dlvd_msgs,lmtp_dlvd_bytes,db_conn_count,db_conn_ms_avg,ldap_dc_count,ldap_dc_ms_avg,mbox_add_msg_count,mbox_add_msg_ms_avg,mbox_get_count,mbox_get_ms_avg,mbox_cache,mbox_msg_cache,mbox_item_cache,soap_count,soap_ms_avg,imap_count,imap_ms_avg,pop_count,pop_ms_avg,idx_wrt_avg,idx_wrt_opened,idx_wrt_opened_cache_hit,calcache_hit,calcache_mem_hit,calcache_lru_size,idx_bytes_written,idx_bytes_written_avg,idx_bytes_read,idx_bytes_read_avg,bis_read,bis_seek_rate,db_pool_size,innodb_bp_hit_rate,lmtp_conn,lmtp_threads,pop_conn,pop_threads,pop_ssl_conn,pop_ssl_threads,imap_conn,imap_threads,imap_ssl_conn,imap_ssl_threads,http_idle_threads,http_threads,soap_sessions,mbox_cache_size,msg_cache_size,fd_cache_size,fd_cache_hit_rate,acl_cache_hit_rate,account_cache_size,account_cache_hit_rate,cos_cache_size,cos_cache_hit_rate,domain_cache_size,domain_cache_hit_rate,server_cache_size,server_cache_hit_rate,ucservice_cache_size,ucservice_cache_hit_rate,zimlet_cache_size,zimlet_cache_hit_rate,group_cache_size,group_cache_hit_rate,xmpp_cache_size,xmpp_cache_hit_rate,gc_g1_young_generation_count,gc_g1_young_generation_ms,gc_g1_old_generation_count,gc_g1_old_generation_ms,gc_minor_count,gc_minor_ms,gc_major_count,gc_major_ms,mpool_codeheap_'non-nmethods'_used,mpool_codeheap_’non-nmethods'_free,mpool_metaspace_used,mpool_metaspace_free,mpool_codeheap_'profiled_nmethods'_used,mpool_codeheap_'profiled_nmethods'_free,mpool_compressed_class_space_used,mpool_compressed_class_space_free,mpool_g1_eden_space_used,mpool_g1_eden_space_free,mpool_g1_old_gen_used,mpool_g1_old_gen_free,mpool_g1_survivor_space_used,mpool_g1_survivor_space_free,mpool_codeheap_'non-profiled_nmethods'_used,mpool_codeheap_'non-profiled_nmethods'_free,heap_used,heap_free</a:t>
            </a:r>
            <a:endParaRPr lang="en-US" sz="9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1200" b="0" strike="noStrike" spc="-1">
                <a:solidFill>
                  <a:schemeClr val="dk1"/>
                </a:solidFill>
                <a:latin typeface="Calibri"/>
                <a:ea typeface="Times New Roman"/>
              </a:rPr>
              <a:t>(note - use cat if the file does not have .gz extension)</a:t>
            </a:r>
            <a:endParaRPr lang="en-US" sz="1200" b="0" strike="noStrike" spc="-1">
              <a:solidFill>
                <a:srgbClr val="000000"/>
              </a:solidFill>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chemeClr val="dk1">
                    <a:lumMod val="50000"/>
                    <a:lumOff val="50000"/>
                  </a:schemeClr>
                </a:solidFill>
                <a:latin typeface="-apple-system"/>
              </a:rPr>
              <a:t>ZMSTAT and ZMSTAT-CHART Advanced Topics</a:t>
            </a:r>
            <a:endParaRPr lang="en-US" sz="1600" b="0" strike="noStrike" spc="-1">
              <a:solidFill>
                <a:schemeClr val="dk1"/>
              </a:solidFill>
              <a:latin typeface="Calibri"/>
            </a:endParaRPr>
          </a:p>
        </p:txBody>
      </p:sp>
      <p:sp>
        <p:nvSpPr>
          <p:cNvPr id="193" name="TextBox 6"/>
          <p:cNvSpPr/>
          <p:nvPr/>
        </p:nvSpPr>
        <p:spPr>
          <a:xfrm>
            <a:off x="212760" y="672840"/>
            <a:ext cx="8473680" cy="4226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200" b="0" strike="noStrike" spc="-1">
                <a:solidFill>
                  <a:srgbClr val="000000"/>
                </a:solidFill>
                <a:latin typeface="Calibri"/>
              </a:rPr>
              <a:t>You can isolate on a particular column (in this case: lmpt_rcvd_msgs), for a particular time period.</a:t>
            </a:r>
            <a:endParaRPr lang="en-US" sz="1200" b="0" strike="noStrike" spc="-1">
              <a:solidFill>
                <a:srgbClr val="000000"/>
              </a:solidFill>
              <a:latin typeface="Arial"/>
            </a:endParaRPr>
          </a:p>
          <a:p>
            <a:pPr defTabSz="914400">
              <a:lnSpc>
                <a:spcPct val="100000"/>
              </a:lnSpc>
            </a:pPr>
            <a:endParaRPr lang="en-US" sz="900" b="0" strike="noStrike" spc="-1">
              <a:solidFill>
                <a:srgbClr val="000000"/>
              </a:solidFill>
              <a:latin typeface="Arial"/>
            </a:endParaRPr>
          </a:p>
          <a:p>
            <a:pPr defTabSz="914400">
              <a:lnSpc>
                <a:spcPct val="100000"/>
              </a:lnSpc>
            </a:pPr>
            <a:r>
              <a:rPr lang="en-US" sz="900" b="0" strike="noStrike" spc="-1">
                <a:solidFill>
                  <a:srgbClr val="000000"/>
                </a:solidFill>
                <a:latin typeface="Courier New"/>
              </a:rPr>
              <a:t>[zimbra@store1 2020-10-05]$ zcat mailboxd.csv.gz | awk -F, -v OFS=, '{print $1,$2}' | head -1</a:t>
            </a:r>
            <a:endParaRPr lang="en-US" sz="900" b="0" strike="noStrike" spc="-1">
              <a:solidFill>
                <a:srgbClr val="000000"/>
              </a:solidFill>
              <a:latin typeface="Arial"/>
            </a:endParaRPr>
          </a:p>
          <a:p>
            <a:pPr defTabSz="914400">
              <a:lnSpc>
                <a:spcPct val="100000"/>
              </a:lnSpc>
            </a:pPr>
            <a:r>
              <a:rPr lang="en-US" sz="900" b="0" strike="noStrike" spc="-1">
                <a:solidFill>
                  <a:srgbClr val="000000"/>
                </a:solidFill>
                <a:latin typeface="Courier New"/>
              </a:rPr>
              <a:t>timestamp,lmtp_rcvd_msgs</a:t>
            </a:r>
            <a:endParaRPr lang="en-US" sz="900" b="0" strike="noStrike" spc="-1">
              <a:solidFill>
                <a:srgbClr val="000000"/>
              </a:solidFill>
              <a:latin typeface="Arial"/>
            </a:endParaRPr>
          </a:p>
          <a:p>
            <a:pPr defTabSz="914400">
              <a:lnSpc>
                <a:spcPct val="100000"/>
              </a:lnSpc>
            </a:pPr>
            <a:endParaRPr lang="en-US" sz="900" b="0" strike="noStrike" spc="-1">
              <a:solidFill>
                <a:srgbClr val="000000"/>
              </a:solidFill>
              <a:latin typeface="Arial"/>
            </a:endParaRPr>
          </a:p>
          <a:p>
            <a:pPr defTabSz="914400">
              <a:lnSpc>
                <a:spcPct val="100000"/>
              </a:lnSpc>
            </a:pPr>
            <a:r>
              <a:rPr lang="en-US" sz="900" b="0" strike="noStrike" spc="-1">
                <a:solidFill>
                  <a:srgbClr val="000000"/>
                </a:solidFill>
                <a:latin typeface="Courier New"/>
              </a:rPr>
              <a:t>[zimbra@store1 2020-10-05]$ zcat mailboxd.csv.gz | awk -F, -v OFS=, '{print $1,$2}' | egrep '2020 07:0'</a:t>
            </a:r>
            <a:br>
              <a:rPr sz="900"/>
            </a:br>
            <a:r>
              <a:rPr lang="en-US" sz="900" b="0" strike="noStrike" spc="-1">
                <a:solidFill>
                  <a:srgbClr val="000000"/>
                </a:solidFill>
                <a:latin typeface="Courier New"/>
              </a:rPr>
              <a:t>10/05/2020 07:00:40,116</a:t>
            </a:r>
            <a:br>
              <a:rPr sz="900"/>
            </a:br>
            <a:r>
              <a:rPr lang="en-US" sz="900" b="0" strike="noStrike" spc="-1">
                <a:solidFill>
                  <a:srgbClr val="000000"/>
                </a:solidFill>
                <a:latin typeface="Courier New"/>
              </a:rPr>
              <a:t>10/05/2020 07:01:40,206</a:t>
            </a:r>
            <a:br>
              <a:rPr sz="900"/>
            </a:br>
            <a:r>
              <a:rPr lang="en-US" sz="900" b="0" strike="noStrike" spc="-1">
                <a:solidFill>
                  <a:srgbClr val="000000"/>
                </a:solidFill>
                <a:latin typeface="Courier New"/>
              </a:rPr>
              <a:t>10/05/2020 07:02:40,262</a:t>
            </a:r>
            <a:br>
              <a:rPr sz="900"/>
            </a:br>
            <a:r>
              <a:rPr lang="en-US" sz="900" b="0" strike="noStrike" spc="-1">
                <a:solidFill>
                  <a:srgbClr val="000000"/>
                </a:solidFill>
                <a:latin typeface="Courier New"/>
              </a:rPr>
              <a:t>10/05/2020 07:03:40,233</a:t>
            </a:r>
            <a:br>
              <a:rPr sz="900"/>
            </a:br>
            <a:r>
              <a:rPr lang="en-US" sz="900" b="0" strike="noStrike" spc="-1">
                <a:solidFill>
                  <a:srgbClr val="000000"/>
                </a:solidFill>
                <a:latin typeface="Courier New"/>
              </a:rPr>
              <a:t>10/05/2020 07:04:40,241</a:t>
            </a:r>
            <a:br>
              <a:rPr sz="900"/>
            </a:br>
            <a:r>
              <a:rPr lang="en-US" sz="900" b="0" strike="noStrike" spc="-1">
                <a:solidFill>
                  <a:srgbClr val="000000"/>
                </a:solidFill>
                <a:latin typeface="Courier New"/>
              </a:rPr>
              <a:t>10/05/2020 07:05:40,225</a:t>
            </a:r>
            <a:br>
              <a:rPr sz="900"/>
            </a:br>
            <a:r>
              <a:rPr lang="en-US" sz="900" b="0" strike="noStrike" spc="-1">
                <a:solidFill>
                  <a:srgbClr val="000000"/>
                </a:solidFill>
                <a:latin typeface="Courier New"/>
              </a:rPr>
              <a:t>10/05/2020 07:06:40,135</a:t>
            </a:r>
            <a:br>
              <a:rPr sz="900"/>
            </a:br>
            <a:r>
              <a:rPr lang="en-US" sz="900" b="0" strike="noStrike" spc="-1">
                <a:solidFill>
                  <a:srgbClr val="000000"/>
                </a:solidFill>
                <a:latin typeface="Courier New"/>
              </a:rPr>
              <a:t>10/05/2020 07:07:40,93</a:t>
            </a:r>
            <a:br>
              <a:rPr sz="900"/>
            </a:br>
            <a:r>
              <a:rPr lang="en-US" sz="900" b="0" strike="noStrike" spc="-1">
                <a:solidFill>
                  <a:srgbClr val="000000"/>
                </a:solidFill>
                <a:latin typeface="Courier New"/>
              </a:rPr>
              <a:t>10/05/2020 07:08:40,72</a:t>
            </a:r>
            <a:br>
              <a:rPr sz="900"/>
            </a:br>
            <a:r>
              <a:rPr lang="en-US" sz="900" b="0" strike="noStrike" spc="-1">
                <a:solidFill>
                  <a:srgbClr val="000000"/>
                </a:solidFill>
                <a:latin typeface="Courier New"/>
              </a:rPr>
              <a:t>10/05/2020 07:09:40,92</a:t>
            </a:r>
            <a:endParaRPr lang="en-US" sz="900" b="0" strike="noStrike" spc="-1">
              <a:solidFill>
                <a:srgbClr val="000000"/>
              </a:solidFill>
              <a:latin typeface="Arial"/>
            </a:endParaRPr>
          </a:p>
          <a:p>
            <a:pPr defTabSz="914400">
              <a:lnSpc>
                <a:spcPct val="107000"/>
              </a:lnSpc>
              <a:tabLst>
                <a:tab pos="0" algn="l"/>
                <a:tab pos="457200" algn="l"/>
              </a:tabLst>
            </a:pPr>
            <a:endParaRPr lang="en-US" sz="1400" b="0" strike="noStrike" spc="-1">
              <a:solidFill>
                <a:srgbClr val="000000"/>
              </a:solidFill>
              <a:latin typeface="Arial"/>
            </a:endParaRPr>
          </a:p>
          <a:p>
            <a:pPr defTabSz="914400">
              <a:lnSpc>
                <a:spcPct val="107000"/>
              </a:lnSpc>
              <a:tabLst>
                <a:tab pos="0" algn="l"/>
                <a:tab pos="457200" algn="l"/>
              </a:tabLst>
            </a:pPr>
            <a:r>
              <a:rPr lang="en-US" sz="1200" b="0" strike="noStrike" spc="-1">
                <a:solidFill>
                  <a:schemeClr val="dk1"/>
                </a:solidFill>
                <a:latin typeface="Calibri"/>
                <a:ea typeface="Times New Roman"/>
              </a:rPr>
              <a:t>So this tells me for the first 10 minutes after 7:00am, how many messages were injected into this mailstore (LMTP) each minute.</a:t>
            </a:r>
            <a:endParaRPr lang="en-US" sz="1200" b="0" strike="noStrike" spc="-1">
              <a:solidFill>
                <a:srgbClr val="000000"/>
              </a:solidFill>
              <a:latin typeface="Arial"/>
            </a:endParaRPr>
          </a:p>
          <a:p>
            <a:pPr defTabSz="914400">
              <a:lnSpc>
                <a:spcPct val="107000"/>
              </a:lnSpc>
              <a:tabLst>
                <a:tab pos="0" algn="l"/>
                <a:tab pos="457200" algn="l"/>
              </a:tabLst>
            </a:pPr>
            <a:endParaRPr lang="en-US" sz="1200" b="0" strike="noStrike" spc="-1">
              <a:solidFill>
                <a:srgbClr val="000000"/>
              </a:solidFill>
              <a:latin typeface="Arial"/>
            </a:endParaRPr>
          </a:p>
          <a:p>
            <a:pPr defTabSz="914400">
              <a:lnSpc>
                <a:spcPct val="107000"/>
              </a:lnSpc>
              <a:tabLst>
                <a:tab pos="0" algn="l"/>
                <a:tab pos="457200" algn="l"/>
              </a:tabLst>
            </a:pPr>
            <a:r>
              <a:rPr lang="en-US" sz="900" b="0" strike="noStrike" spc="-1">
                <a:solidFill>
                  <a:srgbClr val="000000"/>
                </a:solidFill>
                <a:latin typeface="Courier New"/>
                <a:ea typeface="Times New Roman"/>
              </a:rPr>
              <a:t>[zimbra@store1 2020-10-05]$ </a:t>
            </a:r>
            <a:r>
              <a:rPr lang="en-US" sz="900" b="0" strike="noStrike" spc="-1">
                <a:solidFill>
                  <a:schemeClr val="dk1"/>
                </a:solidFill>
                <a:latin typeface="Courier New"/>
                <a:ea typeface="Times New Roman"/>
              </a:rPr>
              <a:t>zcat mailboxd.csv.gz | awk -F, -v OFS=, '{print $1,$102,$103}' | head -1</a:t>
            </a:r>
            <a:endParaRPr lang="en-US" sz="9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timestamp,heap_used,heap_free</a:t>
            </a:r>
            <a:endParaRPr lang="en-US" sz="900" b="0" strike="noStrike" spc="-1">
              <a:solidFill>
                <a:srgbClr val="000000"/>
              </a:solidFill>
              <a:latin typeface="Arial"/>
            </a:endParaRPr>
          </a:p>
          <a:p>
            <a:pPr defTabSz="914400">
              <a:lnSpc>
                <a:spcPct val="107000"/>
              </a:lnSpc>
              <a:tabLst>
                <a:tab pos="0" algn="l"/>
                <a:tab pos="457200" algn="l"/>
              </a:tabLst>
            </a:pPr>
            <a:endParaRPr lang="en-US" sz="900" b="0" strike="noStrike" spc="-1">
              <a:solidFill>
                <a:srgbClr val="000000"/>
              </a:solidFill>
              <a:latin typeface="Arial"/>
            </a:endParaRPr>
          </a:p>
          <a:p>
            <a:pPr defTabSz="914400">
              <a:lnSpc>
                <a:spcPct val="107000"/>
              </a:lnSpc>
              <a:tabLst>
                <a:tab pos="0" algn="l"/>
                <a:tab pos="457200" algn="l"/>
              </a:tabLst>
            </a:pPr>
            <a:r>
              <a:rPr lang="en-US" sz="900" b="0" strike="noStrike" spc="-1">
                <a:solidFill>
                  <a:srgbClr val="000000"/>
                </a:solidFill>
                <a:latin typeface="Courier New"/>
                <a:ea typeface="Times New Roman"/>
              </a:rPr>
              <a:t>[zimbra@store1 2020-10-05]$ </a:t>
            </a:r>
            <a:r>
              <a:rPr lang="en-US" sz="900" b="0" strike="noStrike" spc="-1">
                <a:solidFill>
                  <a:schemeClr val="dk1"/>
                </a:solidFill>
                <a:latin typeface="Courier New"/>
                <a:ea typeface="Times New Roman"/>
              </a:rPr>
              <a:t>zcat mailboxd.csv.gz | awk -F, -v OFS=, '{print $1,$102,$103}' | egrep '2024 09:00’</a:t>
            </a:r>
            <a:endParaRPr lang="en-US" sz="9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10/05/2020 09:00:07,2926220288,12499453440</a:t>
            </a:r>
            <a:endParaRPr lang="en-US" sz="900" b="0" strike="noStrike" spc="-1">
              <a:solidFill>
                <a:srgbClr val="000000"/>
              </a:solidFill>
              <a:latin typeface="Arial"/>
            </a:endParaRPr>
          </a:p>
          <a:p>
            <a:pPr defTabSz="914400">
              <a:lnSpc>
                <a:spcPct val="107000"/>
              </a:lnSpc>
              <a:tabLst>
                <a:tab pos="0" algn="l"/>
                <a:tab pos="457200" algn="l"/>
              </a:tabLst>
            </a:pPr>
            <a:endParaRPr lang="en-US" sz="900" b="0" strike="noStrike" spc="-1">
              <a:solidFill>
                <a:srgbClr val="000000"/>
              </a:solidFill>
              <a:latin typeface="Arial"/>
            </a:endParaRPr>
          </a:p>
          <a:p>
            <a:pPr defTabSz="914400">
              <a:lnSpc>
                <a:spcPct val="107000"/>
              </a:lnSpc>
              <a:tabLst>
                <a:tab pos="0" algn="l"/>
                <a:tab pos="457200" algn="l"/>
              </a:tabLst>
            </a:pPr>
            <a:r>
              <a:rPr lang="en-US" sz="1200" b="0" strike="noStrike" spc="-1">
                <a:solidFill>
                  <a:schemeClr val="dk1"/>
                </a:solidFill>
                <a:latin typeface="Calibri"/>
                <a:ea typeface="Times New Roman"/>
              </a:rPr>
              <a:t>At 9:00am, my 4GB Java Heap had about 2.8GB free,about 1.2GB used</a:t>
            </a:r>
            <a:endParaRPr lang="en-US" sz="1200" b="0" strike="noStrike" spc="-1">
              <a:solidFill>
                <a:srgbClr val="000000"/>
              </a:solidFill>
              <a:latin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chemeClr val="dk1">
                    <a:lumMod val="50000"/>
                    <a:lumOff val="50000"/>
                  </a:schemeClr>
                </a:solidFill>
                <a:latin typeface="-apple-system"/>
              </a:rPr>
              <a:t>ZMSTAT and ZMSTAT-CHART Advanced Topics</a:t>
            </a:r>
            <a:endParaRPr lang="en-US" sz="1600" b="0" strike="noStrike" spc="-1">
              <a:solidFill>
                <a:schemeClr val="dk1"/>
              </a:solidFill>
              <a:latin typeface="Calibri"/>
            </a:endParaRPr>
          </a:p>
        </p:txBody>
      </p:sp>
      <p:sp>
        <p:nvSpPr>
          <p:cNvPr id="195" name="TextBox 6"/>
          <p:cNvSpPr/>
          <p:nvPr/>
        </p:nvSpPr>
        <p:spPr>
          <a:xfrm>
            <a:off x="212760" y="501840"/>
            <a:ext cx="8473680" cy="412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400" b="1" strike="noStrike" spc="-1">
                <a:solidFill>
                  <a:schemeClr val="dk1"/>
                </a:solidFill>
                <a:latin typeface="Calibri"/>
              </a:rPr>
              <a:t>Making a useful web site out of zmstats and zmstat-chart</a:t>
            </a:r>
            <a:endParaRPr lang="en-US" sz="1400" b="0" strike="noStrike" spc="-1">
              <a:solidFill>
                <a:srgbClr val="000000"/>
              </a:solidFill>
              <a:latin typeface="Arial"/>
            </a:endParaRPr>
          </a:p>
          <a:p>
            <a:pPr defTabSz="914400">
              <a:lnSpc>
                <a:spcPct val="100000"/>
              </a:lnSpc>
            </a:pPr>
            <a:r>
              <a:rPr lang="en-US" sz="1200" b="0" strike="noStrike" spc="-1">
                <a:solidFill>
                  <a:srgbClr val="000000"/>
                </a:solidFill>
                <a:latin typeface="Calibri"/>
              </a:rPr>
              <a:t>You can use the Zimbra logger server, which will have Apache (httpd) running.  First, make sure the Linux host (the logger server in this case) that will be providing the web service (to display the stats) has the following:</a:t>
            </a:r>
            <a:br>
              <a:rPr sz="1200"/>
            </a:br>
            <a:endParaRPr lang="en-US" sz="1200" b="0" strike="noStrike" spc="-1">
              <a:solidFill>
                <a:srgbClr val="000000"/>
              </a:solidFill>
              <a:latin typeface="Arial"/>
            </a:endParaRPr>
          </a:p>
          <a:p>
            <a:pPr defTabSz="914400">
              <a:lnSpc>
                <a:spcPct val="100000"/>
              </a:lnSpc>
            </a:pPr>
            <a:r>
              <a:rPr lang="en-US" sz="900" b="0" strike="noStrike" spc="-1">
                <a:solidFill>
                  <a:srgbClr val="000000"/>
                </a:solidFill>
                <a:latin typeface="Courier New"/>
              </a:rPr>
              <a:t>[root@log1]# yum install fontpackages-filesystem stix-fonts dejavu-fonts-common fontconfig dejavu-sans-mono-fonts</a:t>
            </a:r>
            <a:endParaRPr lang="en-US" sz="900" b="0" strike="noStrike" spc="-1">
              <a:solidFill>
                <a:srgbClr val="000000"/>
              </a:solidFill>
              <a:latin typeface="Arial"/>
            </a:endParaRPr>
          </a:p>
          <a:p>
            <a:pPr defTabSz="914400">
              <a:lnSpc>
                <a:spcPct val="100000"/>
              </a:lnSpc>
            </a:pPr>
            <a:endParaRPr lang="en-US" sz="1200" b="0" strike="noStrike" spc="-1">
              <a:solidFill>
                <a:srgbClr val="000000"/>
              </a:solidFill>
              <a:latin typeface="Arial"/>
            </a:endParaRPr>
          </a:p>
          <a:p>
            <a:pPr defTabSz="914400">
              <a:lnSpc>
                <a:spcPct val="100000"/>
              </a:lnSpc>
            </a:pPr>
            <a:r>
              <a:rPr lang="en-US" sz="1200" b="0" strike="noStrike" spc="-1">
                <a:solidFill>
                  <a:srgbClr val="000000"/>
                </a:solidFill>
                <a:latin typeface="Calibri"/>
              </a:rPr>
              <a:t>Generating the zmstat-chart.xml and modifying it for a particular server name</a:t>
            </a:r>
            <a:br>
              <a:rPr sz="1800"/>
            </a:br>
            <a:r>
              <a:rPr lang="en-US" sz="900" b="0" strike="noStrike" spc="-1">
                <a:solidFill>
                  <a:srgbClr val="000000"/>
                </a:solidFill>
                <a:latin typeface="Courier New"/>
              </a:rPr>
              <a:t>[zimbra@log1 ~]$ zmstat-chart-config &gt; /opt/zimbra/conf/zmstat-chart.xml</a:t>
            </a:r>
            <a:br>
              <a:rPr sz="900"/>
            </a:br>
            <a:r>
              <a:rPr lang="en-US" sz="900" b="0" strike="noStrike" spc="-1">
                <a:solidFill>
                  <a:srgbClr val="000000"/>
                </a:solidFill>
                <a:latin typeface="Courier New"/>
              </a:rPr>
              <a:t>[zimbra@log1 ~]$ sed -i ‘s/log1.bcc.gov.bd/store1.bcc.gov.bd/g' /opt/zimbra/conf/zmstat-chart.xml</a:t>
            </a:r>
            <a:endParaRPr lang="en-US" sz="900" b="0" strike="noStrike" spc="-1">
              <a:solidFill>
                <a:srgbClr val="000000"/>
              </a:solidFill>
              <a:latin typeface="Arial"/>
            </a:endParaRPr>
          </a:p>
          <a:p>
            <a:pPr defTabSz="914400">
              <a:lnSpc>
                <a:spcPct val="100000"/>
              </a:lnSpc>
            </a:pPr>
            <a:endParaRPr lang="en-US" sz="900" b="0" strike="noStrike" spc="-1">
              <a:solidFill>
                <a:srgbClr val="000000"/>
              </a:solidFill>
              <a:latin typeface="Arial"/>
            </a:endParaRPr>
          </a:p>
          <a:p>
            <a:pPr defTabSz="914400">
              <a:lnSpc>
                <a:spcPct val="100000"/>
              </a:lnSpc>
            </a:pPr>
            <a:r>
              <a:rPr lang="en-US" sz="1200" b="0" strike="noStrike" spc="-1">
                <a:solidFill>
                  <a:srgbClr val="000000"/>
                </a:solidFill>
                <a:latin typeface="Calibri"/>
              </a:rPr>
              <a:t>Creating base directory</a:t>
            </a:r>
            <a:endParaRPr lang="en-US" sz="1200" b="0" strike="noStrike" spc="-1">
              <a:solidFill>
                <a:srgbClr val="000000"/>
              </a:solidFill>
              <a:latin typeface="Arial"/>
            </a:endParaRPr>
          </a:p>
          <a:p>
            <a:pPr defTabSz="914400">
              <a:lnSpc>
                <a:spcPct val="100000"/>
              </a:lnSpc>
            </a:pPr>
            <a:r>
              <a:rPr lang="en-US" sz="900" b="0" strike="noStrike" spc="-1">
                <a:solidFill>
                  <a:srgbClr val="000000"/>
                </a:solidFill>
                <a:latin typeface="Courier New"/>
              </a:rPr>
              <a:t>[root@log1 ~]# cd /var/tmp</a:t>
            </a:r>
            <a:br>
              <a:rPr sz="900"/>
            </a:br>
            <a:r>
              <a:rPr lang="en-US" sz="900" b="0" strike="noStrike" spc="-1">
                <a:solidFill>
                  <a:srgbClr val="000000"/>
                </a:solidFill>
                <a:latin typeface="Courier New"/>
              </a:rPr>
              <a:t>[root@log1 tmp]# mkdir chart</a:t>
            </a:r>
            <a:br>
              <a:rPr sz="900"/>
            </a:br>
            <a:r>
              <a:rPr lang="en-US" sz="900" b="0" strike="noStrike" spc="-1">
                <a:solidFill>
                  <a:srgbClr val="000000"/>
                </a:solidFill>
                <a:latin typeface="Courier New"/>
              </a:rPr>
              <a:t>[root@log1 tmp]# cd chart</a:t>
            </a:r>
            <a:endParaRPr lang="en-US" sz="900" b="0" strike="noStrike" spc="-1">
              <a:solidFill>
                <a:srgbClr val="000000"/>
              </a:solidFill>
              <a:latin typeface="Arial"/>
            </a:endParaRPr>
          </a:p>
          <a:p>
            <a:pPr defTabSz="914400">
              <a:lnSpc>
                <a:spcPct val="100000"/>
              </a:lnSpc>
            </a:pPr>
            <a:endParaRPr lang="en-US" sz="900" b="0" strike="noStrike" spc="-1">
              <a:solidFill>
                <a:srgbClr val="000000"/>
              </a:solidFill>
              <a:latin typeface="Arial"/>
            </a:endParaRPr>
          </a:p>
          <a:p>
            <a:pPr defTabSz="914400">
              <a:lnSpc>
                <a:spcPct val="100000"/>
              </a:lnSpc>
            </a:pPr>
            <a:r>
              <a:rPr lang="en-US" sz="1200" b="0" strike="noStrike" spc="-1">
                <a:solidFill>
                  <a:srgbClr val="000000"/>
                </a:solidFill>
                <a:latin typeface="Calibri"/>
              </a:rPr>
              <a:t>Assuming a .tgz of the /opt/zimbra/zmstat on a particular Zimbra server has been created and copied to the web server host (in /home/user as an example), we first extract it in the directory created above.</a:t>
            </a:r>
            <a:endParaRPr lang="en-US" sz="1200" b="0" strike="noStrike" spc="-1">
              <a:solidFill>
                <a:srgbClr val="000000"/>
              </a:solidFill>
              <a:latin typeface="Arial"/>
            </a:endParaRPr>
          </a:p>
          <a:p>
            <a:pPr defTabSz="914400">
              <a:lnSpc>
                <a:spcPct val="100000"/>
              </a:lnSpc>
            </a:pPr>
            <a:r>
              <a:rPr lang="en-US" sz="900" b="0" strike="noStrike" spc="-1">
                <a:solidFill>
                  <a:srgbClr val="000000"/>
                </a:solidFill>
                <a:latin typeface="Courier New"/>
              </a:rPr>
              <a:t>[root@log1 chart]# tar zxvf /home/user/store1.tgz</a:t>
            </a:r>
            <a:endParaRPr lang="en-US" sz="900" b="0" strike="noStrike" spc="-1">
              <a:solidFill>
                <a:srgbClr val="000000"/>
              </a:solidFill>
              <a:latin typeface="Arial"/>
            </a:endParaRPr>
          </a:p>
          <a:p>
            <a:pPr defTabSz="914400">
              <a:lnSpc>
                <a:spcPct val="100000"/>
              </a:lnSpc>
            </a:pPr>
            <a:r>
              <a:rPr lang="en-US" sz="900" b="0" strike="noStrike" spc="-1">
                <a:solidFill>
                  <a:srgbClr val="000000"/>
                </a:solidFill>
                <a:latin typeface="Courier New"/>
              </a:rPr>
              <a:t>[zimbra@log1 ~]$ mkdir /opt/zimbra/jetty/webapps/zimbra/public/zm-mailstr1</a:t>
            </a:r>
            <a:br>
              <a:rPr sz="900"/>
            </a:br>
            <a:r>
              <a:rPr lang="en-US" sz="900" b="0" strike="noStrike" spc="-1">
                <a:solidFill>
                  <a:srgbClr val="000000"/>
                </a:solidFill>
                <a:latin typeface="Courier New"/>
              </a:rPr>
              <a:t>[zimbra@log1 ~]$ zmstat-chart -s /var/tmp/chart/ -d /opt/zimbra/jetty/webapps/zimbra/public/store1/</a:t>
            </a:r>
            <a:br>
              <a:rPr sz="1800"/>
            </a:br>
            <a:endParaRPr lang="en-US" sz="900" b="0" strike="noStrike" spc="-1">
              <a:solidFill>
                <a:srgbClr val="000000"/>
              </a:solidFill>
              <a:latin typeface="Arial"/>
            </a:endParaRPr>
          </a:p>
          <a:p>
            <a:pPr defTabSz="914400">
              <a:lnSpc>
                <a:spcPct val="100000"/>
              </a:lnSpc>
            </a:pPr>
            <a:r>
              <a:rPr lang="en-US" sz="1200" b="0" strike="noStrike" spc="-1">
                <a:solidFill>
                  <a:srgbClr val="000000"/>
                </a:solidFill>
                <a:latin typeface="Calibri"/>
              </a:rPr>
              <a:t>At this point if you navigate to </a:t>
            </a:r>
            <a:r>
              <a:rPr lang="en-US" sz="1200" b="0" u="sng" strike="noStrike" spc="-1">
                <a:solidFill>
                  <a:srgbClr val="8C0E1D"/>
                </a:solidFill>
                <a:uFillTx/>
                <a:latin typeface="Calibri"/>
                <a:hlinkClick r:id="rId2"/>
              </a:rPr>
              <a:t>http://log1.bcc.gov.bd/public/store1/index.html</a:t>
            </a:r>
            <a:r>
              <a:rPr lang="en-US" sz="1200" b="0" strike="noStrike" spc="-1">
                <a:solidFill>
                  <a:srgbClr val="000000"/>
                </a:solidFill>
                <a:latin typeface="Calibri"/>
              </a:rPr>
              <a:t> - you will see all statistics from that time that original .tgz was created until 12:00am</a:t>
            </a:r>
            <a:endParaRPr lang="en-US" sz="1200" b="0" strike="noStrike" spc="-1">
              <a:solidFill>
                <a:srgbClr val="000000"/>
              </a:solidFill>
              <a:latin typeface="Arial"/>
            </a:endParaRPr>
          </a:p>
          <a:p>
            <a:pPr defTabSz="914400">
              <a:lnSpc>
                <a:spcPct val="100000"/>
              </a:lnSpc>
            </a:pPr>
            <a:endParaRPr lang="en-US" sz="1200" b="0" strike="noStrike" spc="-1">
              <a:solidFill>
                <a:srgbClr val="000000"/>
              </a:solidFill>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chemeClr val="dk1">
                    <a:lumMod val="50000"/>
                    <a:lumOff val="50000"/>
                  </a:schemeClr>
                </a:solidFill>
                <a:latin typeface="-apple-system"/>
              </a:rPr>
              <a:t>ZMSTAT and ZMSTAT-CHART Advanced Topics</a:t>
            </a:r>
            <a:endParaRPr lang="en-US" sz="1600" b="0" strike="noStrike" spc="-1">
              <a:solidFill>
                <a:schemeClr val="dk1"/>
              </a:solidFill>
              <a:latin typeface="Calibri"/>
            </a:endParaRPr>
          </a:p>
        </p:txBody>
      </p:sp>
      <p:sp>
        <p:nvSpPr>
          <p:cNvPr id="197" name="TextBox 6"/>
          <p:cNvSpPr/>
          <p:nvPr/>
        </p:nvSpPr>
        <p:spPr>
          <a:xfrm>
            <a:off x="212760" y="501840"/>
            <a:ext cx="8473680" cy="487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400" b="1" strike="noStrike" spc="-1">
                <a:solidFill>
                  <a:schemeClr val="dk1"/>
                </a:solidFill>
                <a:latin typeface="Calibri"/>
              </a:rPr>
              <a:t>Making a useful web site out of zmstats and zmstat-chart</a:t>
            </a:r>
            <a:endParaRPr lang="en-US" sz="1400" b="0" strike="noStrike" spc="-1">
              <a:solidFill>
                <a:srgbClr val="000000"/>
              </a:solidFill>
              <a:latin typeface="Arial"/>
            </a:endParaRPr>
          </a:p>
          <a:p>
            <a:pPr defTabSz="914400">
              <a:lnSpc>
                <a:spcPct val="100000"/>
              </a:lnSpc>
            </a:pPr>
            <a:r>
              <a:rPr lang="en-US" sz="1200" b="0" strike="noStrike" spc="-1">
                <a:solidFill>
                  <a:srgbClr val="000000"/>
                </a:solidFill>
                <a:latin typeface="Calibri"/>
              </a:rPr>
              <a:t>Now let’s tie it all together, what you could do</a:t>
            </a:r>
            <a:endParaRPr lang="en-US" sz="1200" b="0" strike="noStrike" spc="-1">
              <a:solidFill>
                <a:srgbClr val="000000"/>
              </a:solidFill>
              <a:latin typeface="Arial"/>
            </a:endParaRPr>
          </a:p>
          <a:p>
            <a:pPr defTabSz="914400">
              <a:lnSpc>
                <a:spcPct val="100000"/>
              </a:lnSpc>
            </a:pPr>
            <a:endParaRPr lang="en-US" sz="1200" b="0" strike="noStrike" spc="-1">
              <a:solidFill>
                <a:srgbClr val="000000"/>
              </a:solidFill>
              <a:latin typeface="Arial"/>
            </a:endParaRPr>
          </a:p>
          <a:p>
            <a:pPr marL="171360" indent="-171360" defTabSz="914400">
              <a:lnSpc>
                <a:spcPct val="100000"/>
              </a:lnSpc>
              <a:buClr>
                <a:srgbClr val="000000"/>
              </a:buClr>
              <a:buFont typeface="Arial"/>
              <a:buChar char="•"/>
            </a:pPr>
            <a:r>
              <a:rPr lang="en-US" sz="1200" b="0" strike="noStrike" spc="-1">
                <a:solidFill>
                  <a:srgbClr val="000000"/>
                </a:solidFill>
                <a:latin typeface="Calibri"/>
              </a:rPr>
              <a:t>On logger server we increase the directory structure under Apache (/opt/zimbra/jetty/webapps/zimbra/public/</a:t>
            </a:r>
            <a:r>
              <a:rPr lang="en-US" sz="1200" b="0" strike="noStrike" spc="-1">
                <a:solidFill>
                  <a:srgbClr val="000000"/>
                </a:solidFill>
                <a:latin typeface="Courier New"/>
              </a:rPr>
              <a:t>)</a:t>
            </a:r>
            <a:r>
              <a:rPr lang="en-US" sz="1200" b="0" strike="noStrike" spc="-1">
                <a:solidFill>
                  <a:srgbClr val="000000"/>
                </a:solidFill>
                <a:latin typeface="Calibri"/>
              </a:rPr>
              <a:t>to include all Zimbra servers (store2, store3, mta1, proxy1, etc.)</a:t>
            </a:r>
            <a:endParaRPr lang="en-US" sz="1200" b="0" strike="noStrike" spc="-1">
              <a:solidFill>
                <a:srgbClr val="000000"/>
              </a:solidFill>
              <a:latin typeface="Arial"/>
            </a:endParaRPr>
          </a:p>
          <a:p>
            <a:pPr marL="171360" indent="-171360" defTabSz="914400">
              <a:lnSpc>
                <a:spcPct val="100000"/>
              </a:lnSpc>
              <a:buClr>
                <a:srgbClr val="000000"/>
              </a:buClr>
              <a:buFont typeface="Arial"/>
              <a:buChar char="•"/>
            </a:pPr>
            <a:r>
              <a:rPr lang="en-US" sz="1200" b="0" strike="noStrike" spc="-1">
                <a:solidFill>
                  <a:srgbClr val="000000"/>
                </a:solidFill>
                <a:latin typeface="Calibri"/>
              </a:rPr>
              <a:t>Every 15 minutes, on each Zimbra server, there are tasks execute by root (cron)</a:t>
            </a:r>
            <a:endParaRPr lang="en-US" sz="1200" b="0" strike="noStrike" spc="-1">
              <a:solidFill>
                <a:srgbClr val="000000"/>
              </a:solidFill>
              <a:latin typeface="Arial"/>
            </a:endParaRPr>
          </a:p>
          <a:p>
            <a:pPr marL="457200" defTabSz="914400">
              <a:lnSpc>
                <a:spcPct val="100000"/>
              </a:lnSpc>
            </a:pPr>
            <a:r>
              <a:rPr lang="en-US" sz="1200" b="0" strike="noStrike" spc="-1">
                <a:solidFill>
                  <a:srgbClr val="000000"/>
                </a:solidFill>
                <a:latin typeface="Calibri"/>
              </a:rPr>
              <a:t> cd /opt/zimbra/zmstat</a:t>
            </a:r>
            <a:endParaRPr lang="en-US" sz="1200" b="0" strike="noStrike" spc="-1">
              <a:solidFill>
                <a:srgbClr val="000000"/>
              </a:solidFill>
              <a:latin typeface="Arial"/>
            </a:endParaRPr>
          </a:p>
          <a:p>
            <a:pPr marL="457200" defTabSz="914400">
              <a:lnSpc>
                <a:spcPct val="100000"/>
              </a:lnSpc>
            </a:pPr>
            <a:r>
              <a:rPr lang="en-US" sz="1200" b="0" strike="noStrike" spc="-1">
                <a:solidFill>
                  <a:srgbClr val="000000"/>
                </a:solidFill>
                <a:latin typeface="Calibri"/>
              </a:rPr>
              <a:t> tar cvzf `hostname`.tgz *</a:t>
            </a:r>
            <a:endParaRPr lang="en-US" sz="1200" b="0" strike="noStrike" spc="-1">
              <a:solidFill>
                <a:srgbClr val="000000"/>
              </a:solidFill>
              <a:latin typeface="Arial"/>
            </a:endParaRPr>
          </a:p>
          <a:p>
            <a:pPr marL="457200" defTabSz="914400">
              <a:lnSpc>
                <a:spcPct val="100000"/>
              </a:lnSpc>
            </a:pPr>
            <a:r>
              <a:rPr lang="en-US" sz="1200" b="0" strike="noStrike" spc="-1">
                <a:solidFill>
                  <a:srgbClr val="000000"/>
                </a:solidFill>
                <a:latin typeface="Calibri"/>
              </a:rPr>
              <a:t> scp `hostname`.tgz log1.bcc.gov.bd:/var/tmp/chart/.</a:t>
            </a:r>
            <a:endParaRPr lang="en-US" sz="1200" b="0" strike="noStrike" spc="-1">
              <a:solidFill>
                <a:srgbClr val="000000"/>
              </a:solidFill>
              <a:latin typeface="Arial"/>
            </a:endParaRPr>
          </a:p>
          <a:p>
            <a:pPr marL="171360" indent="-171360" defTabSz="914400">
              <a:lnSpc>
                <a:spcPct val="100000"/>
              </a:lnSpc>
              <a:buClr>
                <a:srgbClr val="000000"/>
              </a:buClr>
              <a:buFont typeface="Arial"/>
              <a:buChar char="•"/>
            </a:pPr>
            <a:r>
              <a:rPr lang="en-US" sz="1200" b="0" strike="noStrike" spc="-1">
                <a:solidFill>
                  <a:srgbClr val="000000"/>
                </a:solidFill>
                <a:latin typeface="Calibri"/>
              </a:rPr>
              <a:t>Every 15 minutes on the log1 server, there are tasks executed by root (cron)</a:t>
            </a:r>
            <a:endParaRPr lang="en-US" sz="1200" b="0" strike="noStrike" spc="-1">
              <a:solidFill>
                <a:srgbClr val="000000"/>
              </a:solidFill>
              <a:latin typeface="Arial"/>
            </a:endParaRPr>
          </a:p>
          <a:p>
            <a:pPr marL="457200" defTabSz="914400">
              <a:lnSpc>
                <a:spcPct val="100000"/>
              </a:lnSpc>
            </a:pPr>
            <a:r>
              <a:rPr lang="en-US" sz="1200" b="0" strike="noStrike" spc="-1">
                <a:solidFill>
                  <a:srgbClr val="000000"/>
                </a:solidFill>
                <a:latin typeface="Calibri"/>
              </a:rPr>
              <a:t>cd /var/tmp </a:t>
            </a:r>
            <a:endParaRPr lang="en-US" sz="1200" b="0" strike="noStrike" spc="-1">
              <a:solidFill>
                <a:srgbClr val="000000"/>
              </a:solidFill>
              <a:latin typeface="Arial"/>
            </a:endParaRPr>
          </a:p>
          <a:p>
            <a:pPr marL="457200" defTabSz="914400">
              <a:lnSpc>
                <a:spcPct val="100000"/>
              </a:lnSpc>
            </a:pPr>
            <a:r>
              <a:rPr lang="en-US" sz="1200" b="0" strike="noStrike" spc="-1">
                <a:solidFill>
                  <a:srgbClr val="000000"/>
                </a:solidFill>
                <a:latin typeface="Calibri"/>
              </a:rPr>
              <a:t>tar zxvf store1.tgz</a:t>
            </a:r>
            <a:endParaRPr lang="en-US" sz="1200" b="0" strike="noStrike" spc="-1">
              <a:solidFill>
                <a:srgbClr val="000000"/>
              </a:solidFill>
              <a:latin typeface="Arial"/>
            </a:endParaRPr>
          </a:p>
          <a:p>
            <a:pPr marL="457200" defTabSz="914400">
              <a:lnSpc>
                <a:spcPct val="100000"/>
              </a:lnSpc>
            </a:pPr>
            <a:r>
              <a:rPr lang="en-US" sz="1200" b="0" strike="noStrike" spc="-1">
                <a:solidFill>
                  <a:schemeClr val="dk1"/>
                </a:solidFill>
                <a:latin typeface="Calibri"/>
              </a:rPr>
              <a:t>su - zimbra -c '/opt/zimbra/bin/zmstat-chart </a:t>
            </a:r>
            <a:r>
              <a:rPr lang="en-US" sz="1200" b="0" strike="noStrike" spc="-1">
                <a:solidFill>
                  <a:srgbClr val="000000"/>
                </a:solidFill>
                <a:latin typeface="Calibri"/>
              </a:rPr>
              <a:t>-s /var/tmp/chart/ -d /opt/zimbra/jetty/webapps/zimbra/public/store1/’</a:t>
            </a:r>
            <a:endParaRPr lang="en-US" sz="1200" b="0" strike="noStrike" spc="-1">
              <a:solidFill>
                <a:srgbClr val="000000"/>
              </a:solidFill>
              <a:latin typeface="Arial"/>
            </a:endParaRPr>
          </a:p>
          <a:p>
            <a:pPr marL="457200" defTabSz="914400">
              <a:lnSpc>
                <a:spcPct val="100000"/>
              </a:lnSpc>
            </a:pPr>
            <a:r>
              <a:rPr lang="en-US" sz="1200" b="0" strike="noStrike" spc="-1">
                <a:solidFill>
                  <a:srgbClr val="000000"/>
                </a:solidFill>
                <a:latin typeface="Calibri"/>
              </a:rPr>
              <a:t>rm –rf *.gz</a:t>
            </a:r>
            <a:endParaRPr lang="en-US" sz="1200" b="0" strike="noStrike" spc="-1">
              <a:solidFill>
                <a:srgbClr val="000000"/>
              </a:solidFill>
              <a:latin typeface="Arial"/>
            </a:endParaRPr>
          </a:p>
          <a:p>
            <a:pPr marL="457200" defTabSz="914400">
              <a:lnSpc>
                <a:spcPct val="100000"/>
              </a:lnSpc>
            </a:pPr>
            <a:r>
              <a:rPr lang="en-US" sz="1200" b="0" strike="noStrike" spc="-1">
                <a:solidFill>
                  <a:srgbClr val="000000"/>
                </a:solidFill>
                <a:latin typeface="Calibri"/>
              </a:rPr>
              <a:t>tar zxvf store2.tgz</a:t>
            </a:r>
            <a:endParaRPr lang="en-US" sz="1200" b="0" strike="noStrike" spc="-1">
              <a:solidFill>
                <a:srgbClr val="000000"/>
              </a:solidFill>
              <a:latin typeface="Arial"/>
            </a:endParaRPr>
          </a:p>
          <a:p>
            <a:pPr marL="457200" defTabSz="914400">
              <a:lnSpc>
                <a:spcPct val="100000"/>
              </a:lnSpc>
            </a:pPr>
            <a:r>
              <a:rPr lang="en-US" sz="1200" b="0" strike="noStrike" spc="-1">
                <a:solidFill>
                  <a:schemeClr val="dk1"/>
                </a:solidFill>
                <a:latin typeface="Calibri"/>
              </a:rPr>
              <a:t>su - zimbra -c '/opt/zimbra/bin/zmstat-chart </a:t>
            </a:r>
            <a:r>
              <a:rPr lang="en-US" sz="1200" b="0" strike="noStrike" spc="-1">
                <a:solidFill>
                  <a:srgbClr val="000000"/>
                </a:solidFill>
                <a:latin typeface="Calibri"/>
              </a:rPr>
              <a:t>-s /var/tmp/chart/ -d /opt/zimbra/jetty/webapps/zimbra/public/store1/’</a:t>
            </a:r>
            <a:endParaRPr lang="en-US" sz="1200" b="0" strike="noStrike" spc="-1">
              <a:solidFill>
                <a:srgbClr val="000000"/>
              </a:solidFill>
              <a:latin typeface="Arial"/>
            </a:endParaRPr>
          </a:p>
          <a:p>
            <a:pPr marL="457200" defTabSz="914400">
              <a:lnSpc>
                <a:spcPct val="100000"/>
              </a:lnSpc>
            </a:pPr>
            <a:r>
              <a:rPr lang="en-US" sz="1200" b="0" strike="noStrike" spc="-1">
                <a:solidFill>
                  <a:srgbClr val="000000"/>
                </a:solidFill>
                <a:latin typeface="Calibri"/>
              </a:rPr>
              <a:t>rm –rf *.gz</a:t>
            </a:r>
            <a:endParaRPr lang="en-US" sz="1200" b="0" strike="noStrike" spc="-1">
              <a:solidFill>
                <a:srgbClr val="000000"/>
              </a:solidFill>
              <a:latin typeface="Arial"/>
            </a:endParaRPr>
          </a:p>
          <a:p>
            <a:pPr marL="457200" defTabSz="914400">
              <a:lnSpc>
                <a:spcPct val="100000"/>
              </a:lnSpc>
            </a:pPr>
            <a:r>
              <a:rPr lang="en-US" sz="1200" b="0" strike="noStrike" spc="-1">
                <a:solidFill>
                  <a:srgbClr val="000000"/>
                </a:solidFill>
                <a:latin typeface="Calibri"/>
              </a:rPr>
              <a:t>Etc (continue for all servers)</a:t>
            </a:r>
            <a:endParaRPr lang="en-US" sz="1200" b="0" strike="noStrike" spc="-1">
              <a:solidFill>
                <a:srgbClr val="000000"/>
              </a:solidFill>
              <a:latin typeface="Arial"/>
            </a:endParaRPr>
          </a:p>
          <a:p>
            <a:pPr marL="457200" defTabSz="914400">
              <a:lnSpc>
                <a:spcPct val="100000"/>
              </a:lnSpc>
            </a:pPr>
            <a:endParaRPr lang="en-US" sz="1200" b="0" strike="noStrike" spc="-1">
              <a:solidFill>
                <a:srgbClr val="000000"/>
              </a:solidFill>
              <a:latin typeface="Arial"/>
            </a:endParaRPr>
          </a:p>
          <a:p>
            <a:pPr defTabSz="914400">
              <a:lnSpc>
                <a:spcPct val="100000"/>
              </a:lnSpc>
            </a:pPr>
            <a:r>
              <a:rPr lang="en-US" sz="1200" b="0" strike="noStrike" spc="-1">
                <a:solidFill>
                  <a:srgbClr val="000000"/>
                </a:solidFill>
                <a:latin typeface="Calibri"/>
              </a:rPr>
              <a:t>You will have full charts/stats of all Zimbra servers, to study for trending, peaks, etc – and even if they 15 minutes old (max) it sometimes helps when there are real-time issues to be able to see statistics through out the day.</a:t>
            </a:r>
            <a:endParaRPr lang="en-US" sz="1200" b="0" strike="noStrike" spc="-1">
              <a:solidFill>
                <a:srgbClr val="000000"/>
              </a:solidFill>
              <a:latin typeface="Arial"/>
            </a:endParaRPr>
          </a:p>
          <a:p>
            <a:pPr marL="457200" defTabSz="914400">
              <a:lnSpc>
                <a:spcPct val="100000"/>
              </a:lnSpc>
            </a:pPr>
            <a:br>
              <a:rPr sz="1200"/>
            </a:br>
            <a:endParaRPr lang="en-US" sz="1200" b="0" strike="noStrike" spc="-1">
              <a:solidFill>
                <a:srgbClr val="000000"/>
              </a:solidFill>
              <a:latin typeface="Arial"/>
            </a:endParaRPr>
          </a:p>
          <a:p>
            <a:pPr defTabSz="914400">
              <a:lnSpc>
                <a:spcPct val="100000"/>
              </a:lnSpc>
            </a:pPr>
            <a:endParaRPr lang="en-US" sz="1200" b="0" strike="noStrike" spc="-1">
              <a:solidFill>
                <a:srgbClr val="000000"/>
              </a:solidFill>
              <a:latin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355320" y="1651320"/>
            <a:ext cx="8407080" cy="2686320"/>
          </a:xfrm>
          <a:prstGeom prst="rect">
            <a:avLst/>
          </a:prstGeom>
          <a:noFill/>
          <a:ln w="0">
            <a:noFill/>
          </a:ln>
          <a:effectLst>
            <a:outerShdw blurRad="289080" dist="37674" dir="2700000" rotWithShape="0">
              <a:srgbClr val="000000">
                <a:alpha val="36000"/>
              </a:srgbClr>
            </a:outerShdw>
          </a:effectLst>
        </p:spPr>
        <p:txBody>
          <a:bodyPr lIns="91440" tIns="45720" rIns="91440" bIns="45720" anchor="t">
            <a:noAutofit/>
          </a:bodyPr>
          <a:lstStyle/>
          <a:p>
            <a:pPr indent="0" algn="ctr" defTabSz="457200">
              <a:lnSpc>
                <a:spcPct val="90000"/>
              </a:lnSpc>
              <a:buNone/>
            </a:pPr>
            <a:r>
              <a:rPr lang="en-US" sz="6200" b="1" strike="noStrike" cap="all" spc="-1">
                <a:solidFill>
                  <a:schemeClr val="lt1"/>
                </a:solidFill>
                <a:latin typeface="-apple-system"/>
              </a:rPr>
              <a:t>THANK YOU!</a:t>
            </a:r>
            <a:endParaRPr lang="en-US" sz="6200" b="0" strike="noStrike" spc="-1">
              <a:solidFill>
                <a:schemeClr val="dk1"/>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chemeClr val="accent6">
                    <a:lumMod val="75000"/>
                  </a:schemeClr>
                </a:solidFill>
                <a:latin typeface="-apple-system"/>
              </a:rPr>
              <a:t>Understanding the LDAP Tier</a:t>
            </a:r>
            <a:endParaRPr lang="en-US" sz="1600" b="0" strike="noStrike" spc="-1">
              <a:solidFill>
                <a:schemeClr val="dk1"/>
              </a:solidFill>
              <a:latin typeface="Calibri"/>
            </a:endParaRPr>
          </a:p>
        </p:txBody>
      </p:sp>
      <p:sp>
        <p:nvSpPr>
          <p:cNvPr id="82" name="TextBox 6"/>
          <p:cNvSpPr/>
          <p:nvPr/>
        </p:nvSpPr>
        <p:spPr>
          <a:xfrm>
            <a:off x="366840" y="785880"/>
            <a:ext cx="8473680" cy="336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spcAft>
                <a:spcPts val="601"/>
              </a:spcAft>
            </a:pPr>
            <a:r>
              <a:rPr lang="en-US" sz="1400" b="1" strike="noStrike" spc="-1">
                <a:solidFill>
                  <a:schemeClr val="dk1"/>
                </a:solidFill>
                <a:latin typeface="Arial"/>
                <a:ea typeface="PMingLiU"/>
              </a:rPr>
              <a:t>Considerations</a:t>
            </a:r>
            <a:endParaRPr lang="en-US" sz="14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Arial"/>
                <a:ea typeface="Times New Roman"/>
              </a:rPr>
              <a:t>OpenLDAP has tremendous scale, meaning it can support millions of objects, prior Zimbra customers in India and Japan have eclipsed 5 million objects.</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Arial"/>
                <a:ea typeface="Times New Roman"/>
              </a:rPr>
              <a:t>Zimbra supports OpenLDAP’s Multi-Master replication model, Master-Replica model, and the delta-sync-repl engine.</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Arial"/>
                <a:ea typeface="Times New Roman"/>
              </a:rPr>
              <a:t>The number of objects within the Zimbra LDAP for BCC, even with growth will likely be less than 200,000.</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Arial"/>
                <a:ea typeface="Times New Roman"/>
              </a:rPr>
              <a:t>Based on this</a:t>
            </a:r>
            <a:r>
              <a:rPr lang="en-US" sz="1200" b="0" strike="noStrike" spc="-1">
                <a:solidFill>
                  <a:schemeClr val="dk1"/>
                </a:solidFill>
                <a:latin typeface="Arial"/>
                <a:ea typeface="Times New Roman"/>
              </a:rPr>
              <a:t> number </a:t>
            </a:r>
            <a:r>
              <a:rPr lang="x-none" sz="1200" b="0" strike="noStrike" spc="-1">
                <a:solidFill>
                  <a:schemeClr val="dk1"/>
                </a:solidFill>
                <a:latin typeface="Arial"/>
                <a:ea typeface="Times New Roman"/>
              </a:rPr>
              <a:t>of objects the /opt/zimbra/data/ldap/mdb/db/data.mdb will likely be less than 2GB, but will grow with some natural fragmentation (perhaps to 4GB)</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200" b="0" strike="noStrike" spc="-1">
                <a:solidFill>
                  <a:schemeClr val="dk1"/>
                </a:solidFill>
                <a:latin typeface="Arial"/>
                <a:ea typeface="Times New Roman"/>
              </a:rPr>
              <a:t>The architecture of OpenLDAP uses LMDB (lightning memory-mapped database), which stores the content of data.mdb entirely in memory.</a:t>
            </a:r>
            <a:endParaRPr lang="en-US" sz="12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en-US" sz="1200" b="0" strike="noStrike" spc="-1">
                <a:solidFill>
                  <a:schemeClr val="dk1"/>
                </a:solidFill>
                <a:latin typeface="Arial"/>
                <a:ea typeface="Times New Roman"/>
              </a:rPr>
              <a:t>Each LDAP VM then requires enough memory for Linux in general + the size of the data.mdb + potential growth of data.mdb when natural fragmentation occurs, hence we recommend a safe size of 4vCPU x 16GB memory (just 100GB of disk required, should be from SAS tier).</a:t>
            </a:r>
            <a:endParaRPr lang="en-US" sz="12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LDAP Tier (Continued)</a:t>
            </a:r>
            <a:endParaRPr lang="en-US" sz="1600" b="0" strike="noStrike" spc="-1">
              <a:solidFill>
                <a:schemeClr val="dk1"/>
              </a:solidFill>
              <a:latin typeface="Calibri"/>
            </a:endParaRPr>
          </a:p>
        </p:txBody>
      </p:sp>
      <p:pic>
        <p:nvPicPr>
          <p:cNvPr id="84" name="Picture 44"/>
          <p:cNvPicPr/>
          <p:nvPr/>
        </p:nvPicPr>
        <p:blipFill>
          <a:blip r:embed="rId2"/>
          <a:stretch/>
        </p:blipFill>
        <p:spPr>
          <a:xfrm>
            <a:off x="1163520" y="925200"/>
            <a:ext cx="6816600" cy="329292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LDAP Tier (Continued)</a:t>
            </a:r>
            <a:endParaRPr lang="en-US" sz="1600" b="0" strike="noStrike" spc="-1">
              <a:solidFill>
                <a:schemeClr val="dk1"/>
              </a:solidFill>
              <a:latin typeface="Calibri"/>
            </a:endParaRPr>
          </a:p>
        </p:txBody>
      </p:sp>
      <p:sp>
        <p:nvSpPr>
          <p:cNvPr id="86" name="TextBox 6"/>
          <p:cNvSpPr/>
          <p:nvPr/>
        </p:nvSpPr>
        <p:spPr>
          <a:xfrm>
            <a:off x="366840" y="785880"/>
            <a:ext cx="8473680" cy="43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spcAft>
                <a:spcPts val="799"/>
              </a:spcAft>
              <a:tabLst>
                <a:tab pos="0" algn="l"/>
                <a:tab pos="457200" algn="l"/>
              </a:tabLst>
            </a:pPr>
            <a:r>
              <a:rPr lang="en-US" sz="1400" b="1" strike="noStrike" spc="-1">
                <a:solidFill>
                  <a:schemeClr val="dk1"/>
                </a:solidFill>
                <a:latin typeface="Arial"/>
                <a:ea typeface="Times New Roman"/>
              </a:rPr>
              <a:t>Best Practices Explained</a:t>
            </a:r>
            <a:endParaRPr lang="en-US" sz="14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100" b="0" strike="noStrike" spc="-1">
                <a:solidFill>
                  <a:schemeClr val="dk1"/>
                </a:solidFill>
                <a:latin typeface="Times New Roman"/>
                <a:ea typeface="Times New Roman"/>
              </a:rPr>
              <a:t>Reciprocal agreements between ldapm1 and ldapm2, ldapm1 and ldapm3, in what is known as “chained replication” model (do not use fully meshed, no agreement should exist between ldapm2 and ldapm3)</a:t>
            </a:r>
            <a:endParaRPr lang="en-US" sz="11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100" b="0" strike="noStrike" spc="-1">
                <a:solidFill>
                  <a:schemeClr val="dk1"/>
                </a:solidFill>
                <a:latin typeface="Times New Roman"/>
                <a:ea typeface="Times New Roman"/>
              </a:rPr>
              <a:t>All writes should always go to 1 LDAP Master, which avoids need for conflict resolution logic with slapd</a:t>
            </a:r>
            <a:r>
              <a:rPr lang="en-US" sz="1100" b="0" strike="noStrike" spc="-1">
                <a:solidFill>
                  <a:schemeClr val="dk1"/>
                </a:solidFill>
                <a:latin typeface="Times New Roman"/>
                <a:ea typeface="Times New Roman"/>
              </a:rPr>
              <a:t> </a:t>
            </a:r>
            <a:endParaRPr lang="en-US" sz="11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en-US" sz="1100" b="0" strike="noStrike" spc="-1">
                <a:solidFill>
                  <a:schemeClr val="dk1"/>
                </a:solidFill>
                <a:latin typeface="Times New Roman"/>
                <a:ea typeface="Times New Roman"/>
              </a:rPr>
              <a:t>Conflict resolution logic occurs if there was a fully meshed environment (each LDAP Master has a reciprocal agreement with the other two).  If a write goes to ldapm1, it is immediately pulled by ldam2 and ldapm3 at the same time, they intern will then pull the same update from each other resulting in a conflict – which should be avoided.</a:t>
            </a:r>
            <a:endParaRPr lang="en-US" sz="11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100" b="0" strike="noStrike" spc="-1">
                <a:solidFill>
                  <a:schemeClr val="dk1"/>
                </a:solidFill>
                <a:latin typeface="Times New Roman"/>
                <a:ea typeface="Times New Roman"/>
              </a:rPr>
              <a:t>If either LDAP Master goes down, all non-LDAP Zimbra servers will failover to the other Master and service will be continuous (based on properly configured ldap_master_url and ldap_url in all non-LDAP servers).</a:t>
            </a:r>
            <a:endParaRPr lang="en-US" sz="11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100" b="0" strike="noStrike" spc="-1">
                <a:solidFill>
                  <a:schemeClr val="dk1"/>
                </a:solidFill>
                <a:latin typeface="Times New Roman"/>
                <a:ea typeface="Times New Roman"/>
              </a:rPr>
              <a:t>All read traffic goes to ldapm2, all write traffic goes to ldapm1</a:t>
            </a:r>
            <a:endParaRPr lang="en-US" sz="11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100" b="0" strike="noStrike" spc="-1">
                <a:solidFill>
                  <a:schemeClr val="dk1"/>
                </a:solidFill>
                <a:latin typeface="Times New Roman"/>
                <a:ea typeface="Times New Roman"/>
              </a:rPr>
              <a:t>ldapm3 is for DR purposes, should be in a separate DC, but technically any off-site location outside of the primary DC is acceptable</a:t>
            </a:r>
            <a:endParaRPr lang="en-US" sz="1100" b="0" strike="noStrike" spc="-1">
              <a:solidFill>
                <a:srgbClr val="000000"/>
              </a:solidFill>
              <a:latin typeface="Arial"/>
            </a:endParaRPr>
          </a:p>
          <a:p>
            <a:pPr marL="743040" lvl="1" indent="-285840" defTabSz="914400">
              <a:lnSpc>
                <a:spcPct val="107000"/>
              </a:lnSpc>
              <a:spcAft>
                <a:spcPts val="799"/>
              </a:spcAft>
              <a:buClr>
                <a:srgbClr val="000000"/>
              </a:buClr>
              <a:buFont typeface="Courier New"/>
              <a:buChar char="o"/>
              <a:tabLst>
                <a:tab pos="0" algn="l"/>
                <a:tab pos="457200" algn="l"/>
              </a:tabLst>
            </a:pPr>
            <a:r>
              <a:rPr lang="x-none" sz="1100" b="0" strike="noStrike" spc="-1">
                <a:solidFill>
                  <a:schemeClr val="dk1"/>
                </a:solidFill>
                <a:latin typeface="Times New Roman"/>
                <a:ea typeface="Times New Roman"/>
              </a:rPr>
              <a:t>if there was a disaster in primary DC (major outage) this Master would be up to date with all objects</a:t>
            </a:r>
            <a:endParaRPr lang="en-US" sz="1100" b="0" strike="noStrike" spc="-1">
              <a:solidFill>
                <a:srgbClr val="000000"/>
              </a:solidFill>
              <a:latin typeface="Arial"/>
            </a:endParaRPr>
          </a:p>
          <a:p>
            <a:pPr marL="743040" lvl="1" indent="-285840" defTabSz="914400">
              <a:lnSpc>
                <a:spcPct val="107000"/>
              </a:lnSpc>
              <a:spcAft>
                <a:spcPts val="799"/>
              </a:spcAft>
              <a:buClr>
                <a:srgbClr val="000000"/>
              </a:buClr>
              <a:buFont typeface="Courier New"/>
              <a:buChar char="o"/>
              <a:tabLst>
                <a:tab pos="0" algn="l"/>
                <a:tab pos="457200" algn="l"/>
              </a:tabLst>
            </a:pPr>
            <a:r>
              <a:rPr lang="x-none" sz="1100" b="0" strike="noStrike" spc="-1">
                <a:solidFill>
                  <a:schemeClr val="dk1"/>
                </a:solidFill>
                <a:latin typeface="Times New Roman"/>
                <a:ea typeface="Times New Roman"/>
              </a:rPr>
              <a:t>depending on network connectivity between primary DC and off-site location of this Master, it could be used as the tertiary Master (occupies the 3</a:t>
            </a:r>
            <a:r>
              <a:rPr lang="x-none" sz="1100" b="0" strike="noStrike" spc="-1" baseline="30000">
                <a:solidFill>
                  <a:schemeClr val="dk1"/>
                </a:solidFill>
                <a:latin typeface="Times New Roman"/>
                <a:ea typeface="Times New Roman"/>
              </a:rPr>
              <a:t>rd</a:t>
            </a:r>
            <a:r>
              <a:rPr lang="x-none" sz="1100" b="0" strike="noStrike" spc="-1">
                <a:solidFill>
                  <a:schemeClr val="dk1"/>
                </a:solidFill>
                <a:latin typeface="Times New Roman"/>
                <a:ea typeface="Times New Roman"/>
              </a:rPr>
              <a:t> slot of both ldap_master_url and ldap_url</a:t>
            </a:r>
            <a:endParaRPr lang="en-US" sz="1100" b="0" strike="noStrike" spc="-1">
              <a:solidFill>
                <a:srgbClr val="000000"/>
              </a:solidFill>
              <a:latin typeface="Arial"/>
            </a:endParaRPr>
          </a:p>
          <a:p>
            <a:pPr marL="743040" lvl="1" indent="-285840" defTabSz="914400">
              <a:lnSpc>
                <a:spcPct val="107000"/>
              </a:lnSpc>
              <a:spcAft>
                <a:spcPts val="799"/>
              </a:spcAft>
              <a:buClr>
                <a:srgbClr val="000000"/>
              </a:buClr>
              <a:buFont typeface="Courier New"/>
              <a:buChar char="o"/>
              <a:tabLst>
                <a:tab pos="0" algn="l"/>
                <a:tab pos="457200" algn="l"/>
              </a:tabLst>
            </a:pPr>
            <a:r>
              <a:rPr lang="x-none" sz="1100" b="0" strike="noStrike" spc="-1">
                <a:solidFill>
                  <a:schemeClr val="dk1"/>
                </a:solidFill>
                <a:latin typeface="Times New Roman"/>
                <a:ea typeface="Times New Roman"/>
              </a:rPr>
              <a:t>ldapm3 could be implemented later provided nightly backup</a:t>
            </a:r>
            <a:r>
              <a:rPr lang="en-US" sz="1100" b="0" strike="noStrike" spc="-1">
                <a:solidFill>
                  <a:schemeClr val="dk1"/>
                </a:solidFill>
                <a:latin typeface="Times New Roman"/>
                <a:ea typeface="Times New Roman"/>
              </a:rPr>
              <a:t>s of ldapm1 and ldam2 are being saved somewhere outside the DC</a:t>
            </a:r>
            <a:endParaRPr lang="en-US" sz="1100" b="0" strike="noStrike" spc="-1">
              <a:solidFill>
                <a:srgbClr val="000000"/>
              </a:solidFill>
              <a:latin typeface="Arial"/>
            </a:endParaRPr>
          </a:p>
          <a:p>
            <a:pPr marL="343080" indent="-343080" defTabSz="914400">
              <a:lnSpc>
                <a:spcPct val="107000"/>
              </a:lnSpc>
              <a:spcAft>
                <a:spcPts val="799"/>
              </a:spcAft>
              <a:buClr>
                <a:srgbClr val="000000"/>
              </a:buClr>
              <a:buFont typeface="Symbol" charset="2"/>
              <a:buChar char=""/>
              <a:tabLst>
                <a:tab pos="0" algn="l"/>
                <a:tab pos="457200" algn="l"/>
              </a:tabLst>
            </a:pPr>
            <a:r>
              <a:rPr lang="x-none" sz="1100" b="0" strike="noStrike" spc="-1">
                <a:solidFill>
                  <a:schemeClr val="dk1"/>
                </a:solidFill>
                <a:latin typeface="Times New Roman"/>
                <a:ea typeface="Times New Roman"/>
              </a:rPr>
              <a:t>The default configuration of a LDAP Master are sufficient (no settings changes are required)</a:t>
            </a:r>
            <a:endParaRPr lang="en-US" sz="11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LDAP Tier (Continued)</a:t>
            </a:r>
            <a:endParaRPr lang="en-US" sz="1600" b="0" strike="noStrike" spc="-1">
              <a:solidFill>
                <a:schemeClr val="dk1"/>
              </a:solidFill>
              <a:latin typeface="Calibri"/>
            </a:endParaRPr>
          </a:p>
        </p:txBody>
      </p:sp>
      <p:pic>
        <p:nvPicPr>
          <p:cNvPr id="88" name="Picture 10"/>
          <p:cNvPicPr/>
          <p:nvPr/>
        </p:nvPicPr>
        <p:blipFill>
          <a:blip r:embed="rId2"/>
          <a:stretch/>
        </p:blipFill>
        <p:spPr>
          <a:xfrm>
            <a:off x="644400" y="474840"/>
            <a:ext cx="4996080" cy="419364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198360"/>
            <a:ext cx="8229240" cy="375480"/>
          </a:xfrm>
          <a:prstGeom prst="rect">
            <a:avLst/>
          </a:prstGeom>
          <a:noFill/>
          <a:ln w="0">
            <a:noFill/>
          </a:ln>
        </p:spPr>
        <p:txBody>
          <a:bodyPr lIns="91440" tIns="45720" rIns="91440" bIns="45720" anchor="t">
            <a:normAutofit/>
          </a:bodyPr>
          <a:lstStyle/>
          <a:p>
            <a:pPr indent="0" algn="r" defTabSz="457200">
              <a:lnSpc>
                <a:spcPct val="100000"/>
              </a:lnSpc>
              <a:buNone/>
            </a:pPr>
            <a:r>
              <a:rPr lang="en-US" sz="1600" b="1" strike="noStrike" cap="all" spc="-1">
                <a:solidFill>
                  <a:srgbClr val="6E7687"/>
                </a:solidFill>
                <a:latin typeface="-apple-system"/>
              </a:rPr>
              <a:t>Understanding the LDAP Tier (Continued)</a:t>
            </a:r>
            <a:endParaRPr lang="en-US" sz="1600" b="0" strike="noStrike" spc="-1">
              <a:solidFill>
                <a:schemeClr val="dk1"/>
              </a:solidFill>
              <a:latin typeface="Calibri"/>
            </a:endParaRPr>
          </a:p>
        </p:txBody>
      </p:sp>
      <p:sp>
        <p:nvSpPr>
          <p:cNvPr id="90" name="TextBox 6"/>
          <p:cNvSpPr/>
          <p:nvPr/>
        </p:nvSpPr>
        <p:spPr>
          <a:xfrm>
            <a:off x="366840" y="785880"/>
            <a:ext cx="8473680" cy="3763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tabLst>
                <a:tab pos="0" algn="l"/>
                <a:tab pos="457200" algn="l"/>
              </a:tabLst>
            </a:pPr>
            <a:r>
              <a:rPr lang="en-US" sz="1200" b="1" strike="noStrike" spc="-1">
                <a:solidFill>
                  <a:schemeClr val="dk1"/>
                </a:solidFill>
                <a:latin typeface="Arial"/>
                <a:ea typeface="Times New Roman"/>
              </a:rPr>
              <a:t>Is port 389 listening?</a:t>
            </a:r>
            <a:endParaRPr lang="en-US" sz="1200" b="0" strike="noStrike" spc="-1">
              <a:solidFill>
                <a:srgbClr val="000000"/>
              </a:solidFill>
              <a:latin typeface="Arial"/>
            </a:endParaRPr>
          </a:p>
          <a:p>
            <a:pPr marL="743040" lvl="1"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From another Linux host on the private network execute</a:t>
            </a:r>
            <a:r>
              <a:rPr lang="en-US" sz="1000" b="0" strike="noStrike" spc="-1">
                <a:solidFill>
                  <a:schemeClr val="dk1"/>
                </a:solidFill>
                <a:latin typeface="Calibri"/>
                <a:ea typeface="Times New Roman"/>
              </a:rPr>
              <a:t>: </a:t>
            </a:r>
            <a:r>
              <a:rPr lang="en-US" sz="900" b="0" strike="noStrike" spc="-1">
                <a:solidFill>
                  <a:schemeClr val="dk1"/>
                </a:solidFill>
                <a:latin typeface="Courier New"/>
                <a:ea typeface="Times New Roman"/>
              </a:rPr>
              <a:t>nc –zv ldapm1.xyz.net 389 </a:t>
            </a:r>
            <a:r>
              <a:rPr lang="en-US" sz="900" b="0" strike="noStrike" spc="-1">
                <a:solidFill>
                  <a:schemeClr val="dk1"/>
                </a:solidFill>
                <a:latin typeface="Calibri"/>
                <a:ea typeface="Times New Roman"/>
              </a:rPr>
              <a:t>(optionally use telnet) </a:t>
            </a:r>
            <a:r>
              <a:rPr lang="en-US" sz="1200" b="0" strike="noStrike" spc="-1">
                <a:solidFill>
                  <a:schemeClr val="dk1"/>
                </a:solidFill>
                <a:latin typeface="Calibri"/>
                <a:ea typeface="Times New Roman"/>
              </a:rPr>
              <a:t>or in general a larger bash script that checks all ports on all Zimbra servers</a:t>
            </a:r>
            <a:endParaRPr lang="en-US" sz="1200" b="0" strike="noStrike" spc="-1">
              <a:solidFill>
                <a:srgbClr val="000000"/>
              </a:solidFill>
              <a:latin typeface="Arial"/>
            </a:endParaRPr>
          </a:p>
          <a:p>
            <a:pPr marL="743040" lvl="1"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OpenSource Monitoring solution with Port Check routines</a:t>
            </a:r>
            <a:endParaRPr lang="en-US" sz="1200" b="0" strike="noStrike" spc="-1">
              <a:solidFill>
                <a:srgbClr val="000000"/>
              </a:solidFill>
              <a:latin typeface="Arial"/>
            </a:endParaRPr>
          </a:p>
          <a:p>
            <a:pPr marL="743040" lvl="1" indent="-28584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free Monitoring Dashboards (uptimerobot.com and similar)</a:t>
            </a:r>
            <a:endParaRPr lang="en-US" sz="1200" b="0" strike="noStrike" spc="-1">
              <a:solidFill>
                <a:srgbClr val="000000"/>
              </a:solidFill>
              <a:latin typeface="Arial"/>
            </a:endParaRPr>
          </a:p>
          <a:p>
            <a:pPr marL="457200" defTabSz="914400">
              <a:lnSpc>
                <a:spcPct val="107000"/>
              </a:lnSpc>
              <a:tabLst>
                <a:tab pos="0" algn="l"/>
                <a:tab pos="457200" algn="l"/>
              </a:tabLst>
            </a:pPr>
            <a:endParaRPr lang="en-US" sz="14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Is the LDAP service OK?</a:t>
            </a:r>
            <a:endParaRPr lang="en-US" sz="1200" b="0" strike="noStrike" spc="-1">
              <a:solidFill>
                <a:srgbClr val="000000"/>
              </a:solidFill>
              <a:latin typeface="Arial"/>
            </a:endParaRPr>
          </a:p>
          <a:p>
            <a:pPr defTabSz="914400">
              <a:lnSpc>
                <a:spcPct val="107000"/>
              </a:lnSpc>
              <a:spcAft>
                <a:spcPts val="799"/>
              </a:spcAft>
              <a:tabLst>
                <a:tab pos="0" algn="l"/>
                <a:tab pos="457200" algn="l"/>
              </a:tabLst>
            </a:pPr>
            <a:r>
              <a:rPr lang="en-US" sz="1200" b="0" strike="noStrike" spc="-1">
                <a:solidFill>
                  <a:schemeClr val="dk1"/>
                </a:solidFill>
                <a:latin typeface="Calibri"/>
                <a:ea typeface="Times New Roman"/>
              </a:rPr>
              <a:t>Typically, you simply need to tail the zimbra.log (</a:t>
            </a:r>
            <a:r>
              <a:rPr lang="en-US" sz="900" b="0" strike="noStrike" spc="-1">
                <a:solidFill>
                  <a:schemeClr val="dk1"/>
                </a:solidFill>
                <a:latin typeface="Courier New"/>
                <a:ea typeface="Times New Roman"/>
              </a:rPr>
              <a:t>tail –f /var/log/zimbra.log</a:t>
            </a:r>
            <a:r>
              <a:rPr lang="en-US" sz="1200" b="0" strike="noStrike" spc="-1">
                <a:solidFill>
                  <a:schemeClr val="dk1"/>
                </a:solidFill>
                <a:latin typeface="Calibri"/>
                <a:ea typeface="Times New Roman"/>
              </a:rPr>
              <a:t>), but to see if it returns search results, you can use ldapsearch (can be done from a Zimbra mailstore or the LDAP VM itself, or another LDAP VM)</a:t>
            </a:r>
            <a:endParaRPr lang="en-US" sz="12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[zimbra@ldapm1 ~]$ zmsetvars</a:t>
            </a:r>
            <a:endParaRPr lang="en-US" sz="900" b="0" strike="noStrike" spc="-1">
              <a:solidFill>
                <a:srgbClr val="000000"/>
              </a:solidFill>
              <a:latin typeface="Arial"/>
            </a:endParaRPr>
          </a:p>
          <a:p>
            <a:pPr defTabSz="914400">
              <a:lnSpc>
                <a:spcPct val="107000"/>
              </a:lnSpc>
              <a:tabLst>
                <a:tab pos="0" algn="l"/>
                <a:tab pos="457200" algn="l"/>
              </a:tabLst>
            </a:pPr>
            <a:r>
              <a:rPr lang="en-US" sz="900" b="0" strike="noStrike" spc="-1">
                <a:solidFill>
                  <a:schemeClr val="dk1"/>
                </a:solidFill>
                <a:latin typeface="Courier New"/>
                <a:ea typeface="Times New Roman"/>
              </a:rPr>
              <a:t>[zimbra@ldapm1 ~]$ ldapsearch -x -H $ldap_master_url -D $zimbra_ldap_userdn -w $zimbra_ldap_password -LLL -b 'ou=people,dc=bcc,dc=gov,dc=bd’</a:t>
            </a:r>
            <a:endParaRPr lang="en-US" sz="9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a:p>
            <a:pPr defTabSz="914400">
              <a:lnSpc>
                <a:spcPct val="107000"/>
              </a:lnSpc>
              <a:tabLst>
                <a:tab pos="0" algn="l"/>
                <a:tab pos="457200" algn="l"/>
              </a:tabLst>
            </a:pPr>
            <a:r>
              <a:rPr lang="en-US" sz="1200" b="1" strike="noStrike" spc="-1">
                <a:solidFill>
                  <a:schemeClr val="dk1"/>
                </a:solidFill>
                <a:latin typeface="Arial"/>
                <a:ea typeface="Times New Roman"/>
              </a:rPr>
              <a:t>Are the services (zmconfigd, ldap, stats) running?</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With the logger service setup, connect to the Logger host with the Admin Console, the up/down status of the services of all Zimbra services will be available</a:t>
            </a:r>
            <a:endParaRPr lang="en-US" sz="1200" b="0" strike="noStrike" spc="-1">
              <a:solidFill>
                <a:srgbClr val="000000"/>
              </a:solidFill>
              <a:latin typeface="Arial"/>
            </a:endParaRPr>
          </a:p>
          <a:p>
            <a:pPr marL="171360" indent="-171360" defTabSz="914400">
              <a:lnSpc>
                <a:spcPct val="107000"/>
              </a:lnSpc>
              <a:buClr>
                <a:srgbClr val="000000"/>
              </a:buClr>
              <a:buFont typeface="Arial"/>
              <a:buChar char="•"/>
              <a:tabLst>
                <a:tab pos="0" algn="l"/>
                <a:tab pos="457200" algn="l"/>
              </a:tabLst>
            </a:pPr>
            <a:r>
              <a:rPr lang="en-US" sz="1200" b="0" strike="noStrike" spc="-1">
                <a:solidFill>
                  <a:schemeClr val="dk1"/>
                </a:solidFill>
                <a:latin typeface="Calibri"/>
                <a:ea typeface="Times New Roman"/>
              </a:rPr>
              <a:t>Use OpenSource Monitoring (Zabbix, Nagios) with Service Check routines</a:t>
            </a:r>
            <a:endParaRPr lang="en-US" sz="1200" b="0" strike="noStrike" spc="-1">
              <a:solidFill>
                <a:srgbClr val="000000"/>
              </a:solidFill>
              <a:latin typeface="Arial"/>
            </a:endParaRPr>
          </a:p>
          <a:p>
            <a:pPr defTabSz="914400">
              <a:lnSpc>
                <a:spcPct val="107000"/>
              </a:lnSpc>
              <a:spcAft>
                <a:spcPts val="799"/>
              </a:spcAft>
              <a:tabLst>
                <a:tab pos="0" algn="l"/>
                <a:tab pos="457200" algn="l"/>
              </a:tabLst>
            </a:pPr>
            <a:endParaRPr lang="en-US" sz="14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Presentation2">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C0E1D"/>
      </a:hlink>
      <a:folHlink>
        <a:srgbClr val="6F181D"/>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Presentation2">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C0E1D"/>
      </a:hlink>
      <a:folHlink>
        <a:srgbClr val="6F181D"/>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Presentation2">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C0E1D"/>
      </a:hlink>
      <a:folHlink>
        <a:srgbClr val="6F181D"/>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Presentation2">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C0E1D"/>
      </a:hlink>
      <a:folHlink>
        <a:srgbClr val="6F181D"/>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Presentation2">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C0E1D"/>
      </a:hlink>
      <a:folHlink>
        <a:srgbClr val="6F181D"/>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Presentation2">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C0E1D"/>
      </a:hlink>
      <a:folHlink>
        <a:srgbClr val="6F181D"/>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Presentation2">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C0E1D"/>
      </a:hlink>
      <a:folHlink>
        <a:srgbClr val="6F181D"/>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Presentation2">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C0E1D"/>
      </a:hlink>
      <a:folHlink>
        <a:srgbClr val="6F181D"/>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Presentation2">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C0E1D"/>
      </a:hlink>
      <a:folHlink>
        <a:srgbClr val="6F181D"/>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Presentation2">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C0E1D"/>
      </a:hlink>
      <a:folHlink>
        <a:srgbClr val="6F181D"/>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Presentation2">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C0E1D"/>
      </a:hlink>
      <a:folHlink>
        <a:srgbClr val="6F181D"/>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8915</Words>
  <Application>Microsoft Office PowerPoint</Application>
  <PresentationFormat>On-screen Show (16:9)</PresentationFormat>
  <Paragraphs>627</Paragraphs>
  <Slides>49</Slides>
  <Notes>1</Notes>
  <HiddenSlides>0</HiddenSlides>
  <MMClips>0</MMClips>
  <ScaleCrop>false</ScaleCrop>
  <HeadingPairs>
    <vt:vector size="6" baseType="variant">
      <vt:variant>
        <vt:lpstr>Fonts Used</vt:lpstr>
      </vt:variant>
      <vt:variant>
        <vt:i4>15</vt:i4>
      </vt:variant>
      <vt:variant>
        <vt:lpstr>Theme</vt:lpstr>
      </vt:variant>
      <vt:variant>
        <vt:i4>11</vt:i4>
      </vt:variant>
      <vt:variant>
        <vt:lpstr>Slide Titles</vt:lpstr>
      </vt:variant>
      <vt:variant>
        <vt:i4>49</vt:i4>
      </vt:variant>
    </vt:vector>
  </HeadingPairs>
  <TitlesOfParts>
    <vt:vector size="75" baseType="lpstr">
      <vt:lpstr>-apple-system</vt:lpstr>
      <vt:lpstr>Arial</vt:lpstr>
      <vt:lpstr>Arial</vt:lpstr>
      <vt:lpstr>Avenir Medium</vt:lpstr>
      <vt:lpstr>Avenir Next</vt:lpstr>
      <vt:lpstr>Avenir Next Regular</vt:lpstr>
      <vt:lpstr>Calibri</vt:lpstr>
      <vt:lpstr>Century Gothic</vt:lpstr>
      <vt:lpstr>Courier New</vt:lpstr>
      <vt:lpstr>Helvetica Light</vt:lpstr>
      <vt:lpstr>lucida console</vt:lpstr>
      <vt:lpstr>Microsoft New Tai Lue</vt:lpstr>
      <vt:lpstr>Symbol</vt:lpstr>
      <vt:lpstr>Times New Roman</vt:lpstr>
      <vt:lpstr>Wingdings</vt:lpstr>
      <vt:lpstr>Presentation2</vt:lpstr>
      <vt:lpstr>Presentation2</vt:lpstr>
      <vt:lpstr>Presentation2</vt:lpstr>
      <vt:lpstr>Presentation2</vt:lpstr>
      <vt:lpstr>Presentation2</vt:lpstr>
      <vt:lpstr>Presentation2</vt:lpstr>
      <vt:lpstr>Presentation2</vt:lpstr>
      <vt:lpstr>Presentation2</vt:lpstr>
      <vt:lpstr>Presentation2</vt:lpstr>
      <vt:lpstr>Presentation2</vt:lpstr>
      <vt:lpstr>Presentation2</vt:lpstr>
      <vt:lpstr>Zimbra Collaboration  Environment Knowledge Transfer for BCC</vt:lpstr>
      <vt:lpstr>Schedule</vt:lpstr>
      <vt:lpstr>Overall Architecture</vt:lpstr>
      <vt:lpstr>Overall Architecture</vt:lpstr>
      <vt:lpstr>Understanding the LDAP Tier</vt:lpstr>
      <vt:lpstr>Understanding The LDAP Tier (Continued)</vt:lpstr>
      <vt:lpstr>Understanding the LDAP Tier (Continued)</vt:lpstr>
      <vt:lpstr>Understanding the LDAP Tier (Continued)</vt:lpstr>
      <vt:lpstr>Understanding the LDAP Tier (Continued)</vt:lpstr>
      <vt:lpstr>Understanding the LDAP Tier (Continued)</vt:lpstr>
      <vt:lpstr>Understanding the LDAP Tier (Continued)</vt:lpstr>
      <vt:lpstr>Understanding the LDAP Tier (Continued)</vt:lpstr>
      <vt:lpstr>Understanding the LDAP Tier (Continued)</vt:lpstr>
      <vt:lpstr>Understanding the LDAP Tier (Continued)</vt:lpstr>
      <vt:lpstr>Understanding the LDAP Tier (Continued)</vt:lpstr>
      <vt:lpstr>Understanding the LDAP Tier (Continued)</vt:lpstr>
      <vt:lpstr>Understanding the Proxy Tier</vt:lpstr>
      <vt:lpstr>Understanding The Proxy Tier (Continued)</vt:lpstr>
      <vt:lpstr>Understanding the Proxy Tier (Continued)</vt:lpstr>
      <vt:lpstr>Understanding The Proxy Tier (Continued)</vt:lpstr>
      <vt:lpstr>Understanding the Proxy Tier (Continued)</vt:lpstr>
      <vt:lpstr>Understanding the Proxy Tier (Continued)</vt:lpstr>
      <vt:lpstr>Understanding the MTA Tier</vt:lpstr>
      <vt:lpstr>Understanding The MTA Tier (Continued)</vt:lpstr>
      <vt:lpstr>Understanding the Proxy Tier (Continued)</vt:lpstr>
      <vt:lpstr>Understanding The MTA Tier (Continued)</vt:lpstr>
      <vt:lpstr>Understanding the MTA Tier (Continued)</vt:lpstr>
      <vt:lpstr>Understanding the MTA Tier (Continued)</vt:lpstr>
      <vt:lpstr>Understanding the MTA Tier (Continued)</vt:lpstr>
      <vt:lpstr>Understanding the Mailstore Tier</vt:lpstr>
      <vt:lpstr>Understanding The Mailstore Tier (Continued)</vt:lpstr>
      <vt:lpstr>Understanding the Mailstore Tier (Continued)</vt:lpstr>
      <vt:lpstr>Understanding The MTA Tier (Continued)</vt:lpstr>
      <vt:lpstr>Understanding the Mailstore Tier (Continued)</vt:lpstr>
      <vt:lpstr>Understanding the Mailstore Tier (Continued)</vt:lpstr>
      <vt:lpstr>Understanding the Logger Server</vt:lpstr>
      <vt:lpstr>Understanding The Logger Server (Continued)</vt:lpstr>
      <vt:lpstr>Understanding the LDS Server</vt:lpstr>
      <vt:lpstr>Understanding the LDS Server </vt:lpstr>
      <vt:lpstr>Understanding the LDS Server </vt:lpstr>
      <vt:lpstr>Understanding The LDS Server (Continued)</vt:lpstr>
      <vt:lpstr>Understanding the LDS Server </vt:lpstr>
      <vt:lpstr>Implementing the LDS Server In Upgrade to 10.1 </vt:lpstr>
      <vt:lpstr>Understanding the LDS Server </vt:lpstr>
      <vt:lpstr>ZMSTAT and ZMSTAT-CHART Advanced Topics</vt:lpstr>
      <vt:lpstr>ZMSTAT and ZMSTAT-CHART Advanced Topics</vt:lpstr>
      <vt:lpstr>ZMSTAT and ZMSTAT-CHART Advanced Topics</vt:lpstr>
      <vt:lpstr>ZMSTAT and ZMSTAT-CHART Advanced Topics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PRADEEP KUMAR THAKUR</cp:lastModifiedBy>
  <cp:revision>2</cp:revision>
  <cp:lastPrinted>2020-05-24T20:32:46Z</cp:lastPrinted>
  <dcterms:created xsi:type="dcterms:W3CDTF">2015-07-07T14:13:29Z</dcterms:created>
  <dcterms:modified xsi:type="dcterms:W3CDTF">2025-01-30T11:20:54Z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(16:9)</vt:lpwstr>
  </property>
  <property fmtid="{D5CDD505-2E9C-101B-9397-08002B2CF9AE}" pid="4" name="Slides">
    <vt:i4>50</vt:i4>
  </property>
</Properties>
</file>